
<file path=[Content_Types].xml><?xml version="1.0" encoding="utf-8"?>
<Types xmlns="http://schemas.openxmlformats.org/package/2006/content-types">
  <Default Extension="bin" ContentType="image/unknown"/>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256" r:id="rId2"/>
    <p:sldId id="601" r:id="rId3"/>
    <p:sldId id="654" r:id="rId4"/>
    <p:sldId id="650" r:id="rId5"/>
    <p:sldId id="278" r:id="rId6"/>
    <p:sldId id="646" r:id="rId7"/>
    <p:sldId id="603" r:id="rId8"/>
    <p:sldId id="602" r:id="rId9"/>
    <p:sldId id="629" r:id="rId10"/>
    <p:sldId id="630" r:id="rId11"/>
    <p:sldId id="279" r:id="rId12"/>
    <p:sldId id="653" r:id="rId13"/>
    <p:sldId id="625" r:id="rId14"/>
    <p:sldId id="610" r:id="rId15"/>
    <p:sldId id="611" r:id="rId16"/>
    <p:sldId id="649" r:id="rId17"/>
    <p:sldId id="644" r:id="rId18"/>
    <p:sldId id="612" r:id="rId19"/>
    <p:sldId id="617" r:id="rId20"/>
    <p:sldId id="619" r:id="rId21"/>
    <p:sldId id="631" r:id="rId22"/>
    <p:sldId id="622" r:id="rId23"/>
    <p:sldId id="623" r:id="rId24"/>
    <p:sldId id="604" r:id="rId25"/>
    <p:sldId id="635" r:id="rId26"/>
    <p:sldId id="260" r:id="rId27"/>
    <p:sldId id="628" r:id="rId28"/>
    <p:sldId id="608" r:id="rId29"/>
    <p:sldId id="626" r:id="rId30"/>
    <p:sldId id="609" r:id="rId31"/>
    <p:sldId id="606" r:id="rId32"/>
    <p:sldId id="607" r:id="rId33"/>
    <p:sldId id="645" r:id="rId34"/>
    <p:sldId id="636" r:id="rId35"/>
    <p:sldId id="638" r:id="rId36"/>
    <p:sldId id="637" r:id="rId37"/>
    <p:sldId id="639" r:id="rId38"/>
    <p:sldId id="640" r:id="rId39"/>
    <p:sldId id="641" r:id="rId40"/>
    <p:sldId id="275" r:id="rId41"/>
    <p:sldId id="632" r:id="rId42"/>
    <p:sldId id="633" r:id="rId43"/>
    <p:sldId id="276" r:id="rId44"/>
    <p:sldId id="648" r:id="rId45"/>
    <p:sldId id="647" r:id="rId46"/>
    <p:sldId id="642" r:id="rId47"/>
    <p:sldId id="652" r:id="rId48"/>
    <p:sldId id="655" r:id="rId49"/>
    <p:sldId id="651" r:id="rId5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rrington" initials="KA" lastIdx="1" clrIdx="0">
    <p:extLst>
      <p:ext uri="{19B8F6BF-5375-455C-9EA6-DF929625EA0E}">
        <p15:presenceInfo xmlns:p15="http://schemas.microsoft.com/office/powerpoint/2012/main" userId="Kim Arringt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03" autoAdjust="0"/>
    <p:restoredTop sz="94660"/>
  </p:normalViewPr>
  <p:slideViewPr>
    <p:cSldViewPr snapToGrid="0">
      <p:cViewPr varScale="1">
        <p:scale>
          <a:sx n="107" d="100"/>
          <a:sy n="107" d="100"/>
        </p:scale>
        <p:origin x="120" y="252"/>
      </p:cViewPr>
      <p:guideLst/>
    </p:cSldViewPr>
  </p:slideViewPr>
  <p:notesTextViewPr>
    <p:cViewPr>
      <p:scale>
        <a:sx n="1" d="1"/>
        <a:sy n="1" d="1"/>
      </p:scale>
      <p:origin x="0" y="0"/>
    </p:cViewPr>
  </p:notesTextViewPr>
  <p:sorterViewPr>
    <p:cViewPr>
      <p:scale>
        <a:sx n="74" d="100"/>
        <a:sy n="7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BA4850-DDB4-48BD-8659-D274F629DBEA}"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FE2061B2-FCFD-46FC-9A77-42200FA5D4C2}">
      <dgm:prSet phldrT="[Text]" custT="1"/>
      <dgm:spPr/>
      <dgm:t>
        <a:bodyPr/>
        <a:lstStyle/>
        <a:p>
          <a:r>
            <a:rPr lang="en-US" sz="1800" dirty="0"/>
            <a:t>First Use</a:t>
          </a:r>
        </a:p>
        <a:p>
          <a:r>
            <a:rPr lang="en-US" sz="1800" dirty="0"/>
            <a:t>Experiment or </a:t>
          </a:r>
        </a:p>
        <a:p>
          <a:r>
            <a:rPr lang="en-US" sz="1800" dirty="0"/>
            <a:t>Relief of Emotional Trigger</a:t>
          </a:r>
        </a:p>
      </dgm:t>
    </dgm:pt>
    <dgm:pt modelId="{6C09CA30-D191-4A35-AFD9-1F8CD3F7F644}" type="parTrans" cxnId="{D23CBC37-EF46-4FBE-9F12-1CD9A1E0A934}">
      <dgm:prSet/>
      <dgm:spPr/>
      <dgm:t>
        <a:bodyPr/>
        <a:lstStyle/>
        <a:p>
          <a:endParaRPr lang="en-US"/>
        </a:p>
      </dgm:t>
    </dgm:pt>
    <dgm:pt modelId="{5B5BB233-D754-49BB-8E9A-5DD003A7BF91}" type="sibTrans" cxnId="{D23CBC37-EF46-4FBE-9F12-1CD9A1E0A934}">
      <dgm:prSet/>
      <dgm:spPr/>
      <dgm:t>
        <a:bodyPr/>
        <a:lstStyle/>
        <a:p>
          <a:endParaRPr lang="en-US"/>
        </a:p>
      </dgm:t>
    </dgm:pt>
    <dgm:pt modelId="{0481F3D6-2937-44E7-B1F8-4DA9FB5A7650}">
      <dgm:prSet phldrT="[Text]" custT="1"/>
      <dgm:spPr/>
      <dgm:t>
        <a:bodyPr/>
        <a:lstStyle/>
        <a:p>
          <a:r>
            <a:rPr lang="en-US" sz="2400" dirty="0"/>
            <a:t>Relief of symptoms</a:t>
          </a:r>
        </a:p>
      </dgm:t>
    </dgm:pt>
    <dgm:pt modelId="{105588DB-8C29-47C3-80E9-FAC1501E1968}" type="parTrans" cxnId="{130138AA-E936-4CEF-BC1A-03FEC9252B71}">
      <dgm:prSet/>
      <dgm:spPr/>
      <dgm:t>
        <a:bodyPr/>
        <a:lstStyle/>
        <a:p>
          <a:endParaRPr lang="en-US"/>
        </a:p>
      </dgm:t>
    </dgm:pt>
    <dgm:pt modelId="{2C1AC670-CA79-4E8E-9204-CFD47C96BFC4}" type="sibTrans" cxnId="{130138AA-E936-4CEF-BC1A-03FEC9252B71}">
      <dgm:prSet/>
      <dgm:spPr/>
      <dgm:t>
        <a:bodyPr/>
        <a:lstStyle/>
        <a:p>
          <a:endParaRPr lang="en-US"/>
        </a:p>
      </dgm:t>
    </dgm:pt>
    <dgm:pt modelId="{57219DD0-42F9-468B-A670-34C873B1E7EF}">
      <dgm:prSet phldrT="[Text]" custT="1"/>
      <dgm:spPr/>
      <dgm:t>
        <a:bodyPr/>
        <a:lstStyle/>
        <a:p>
          <a:r>
            <a:rPr lang="en-US" sz="1600" dirty="0"/>
            <a:t>Genetics</a:t>
          </a:r>
        </a:p>
        <a:p>
          <a:r>
            <a:rPr lang="en-US" sz="1600" dirty="0"/>
            <a:t>Availability</a:t>
          </a:r>
        </a:p>
        <a:p>
          <a:r>
            <a:rPr lang="en-US" sz="1600" dirty="0"/>
            <a:t>Environment</a:t>
          </a:r>
        </a:p>
        <a:p>
          <a:r>
            <a:rPr lang="en-US" sz="1600" dirty="0"/>
            <a:t>Propensity for Addiction</a:t>
          </a:r>
        </a:p>
      </dgm:t>
    </dgm:pt>
    <dgm:pt modelId="{97E99FFC-BB58-4996-A468-0369DEDDFFEC}" type="parTrans" cxnId="{43EA9C5D-2583-482F-920D-3F080A0A54D3}">
      <dgm:prSet/>
      <dgm:spPr/>
      <dgm:t>
        <a:bodyPr/>
        <a:lstStyle/>
        <a:p>
          <a:endParaRPr lang="en-US"/>
        </a:p>
      </dgm:t>
    </dgm:pt>
    <dgm:pt modelId="{16B9C2EB-E83A-41E0-8F09-F5FF69AEE99E}" type="sibTrans" cxnId="{43EA9C5D-2583-482F-920D-3F080A0A54D3}">
      <dgm:prSet/>
      <dgm:spPr/>
      <dgm:t>
        <a:bodyPr/>
        <a:lstStyle/>
        <a:p>
          <a:endParaRPr lang="en-US"/>
        </a:p>
      </dgm:t>
    </dgm:pt>
    <dgm:pt modelId="{C2648C33-4DCC-43F7-A1C4-FEB1CDE2A1D8}">
      <dgm:prSet phldrT="[Text]" custT="1"/>
      <dgm:spPr/>
      <dgm:t>
        <a:bodyPr/>
        <a:lstStyle/>
        <a:p>
          <a:r>
            <a:rPr lang="en-US" sz="1400" dirty="0"/>
            <a:t>Neurological changes</a:t>
          </a:r>
        </a:p>
        <a:p>
          <a:r>
            <a:rPr lang="en-US" sz="1400" dirty="0"/>
            <a:t>Metabolic Changes </a:t>
          </a:r>
        </a:p>
      </dgm:t>
    </dgm:pt>
    <dgm:pt modelId="{50FB5514-713A-42BB-8985-4B18504DE1F5}" type="parTrans" cxnId="{7FB1D734-2A41-48B1-B308-2B06DBD6D691}">
      <dgm:prSet/>
      <dgm:spPr/>
      <dgm:t>
        <a:bodyPr/>
        <a:lstStyle/>
        <a:p>
          <a:endParaRPr lang="en-US"/>
        </a:p>
      </dgm:t>
    </dgm:pt>
    <dgm:pt modelId="{2504BE9E-8ED2-4ACF-AA7D-B0D8A3F43060}" type="sibTrans" cxnId="{7FB1D734-2A41-48B1-B308-2B06DBD6D691}">
      <dgm:prSet/>
      <dgm:spPr/>
      <dgm:t>
        <a:bodyPr/>
        <a:lstStyle/>
        <a:p>
          <a:endParaRPr lang="en-US"/>
        </a:p>
      </dgm:t>
    </dgm:pt>
    <dgm:pt modelId="{49940E97-7BE5-4609-AE9C-F481D7E7C703}">
      <dgm:prSet phldrT="[Text]" custT="1"/>
      <dgm:spPr/>
      <dgm:t>
        <a:bodyPr/>
        <a:lstStyle/>
        <a:p>
          <a:r>
            <a:rPr lang="en-US" sz="1600" dirty="0"/>
            <a:t>No Ability to Choose based on Will Poser or Thought</a:t>
          </a:r>
        </a:p>
        <a:p>
          <a:r>
            <a:rPr lang="en-US" sz="1800" dirty="0">
              <a:solidFill>
                <a:srgbClr val="FF0000"/>
              </a:solidFill>
            </a:rPr>
            <a:t>Addiction</a:t>
          </a:r>
        </a:p>
      </dgm:t>
    </dgm:pt>
    <dgm:pt modelId="{652FCCEF-F173-4624-B4EF-F376CD0A4F60}" type="parTrans" cxnId="{3880E8D4-9316-4814-838D-F1837F1E667B}">
      <dgm:prSet/>
      <dgm:spPr/>
      <dgm:t>
        <a:bodyPr/>
        <a:lstStyle/>
        <a:p>
          <a:endParaRPr lang="en-US"/>
        </a:p>
      </dgm:t>
    </dgm:pt>
    <dgm:pt modelId="{888FD179-A998-4049-B071-0A624B233EFD}" type="sibTrans" cxnId="{3880E8D4-9316-4814-838D-F1837F1E667B}">
      <dgm:prSet/>
      <dgm:spPr/>
      <dgm:t>
        <a:bodyPr/>
        <a:lstStyle/>
        <a:p>
          <a:endParaRPr lang="en-US"/>
        </a:p>
      </dgm:t>
    </dgm:pt>
    <dgm:pt modelId="{D2AE1CEC-506B-4E04-A00D-450A2BE0D0EA}" type="pres">
      <dgm:prSet presAssocID="{D3BA4850-DDB4-48BD-8659-D274F629DBEA}" presName="cycle" presStyleCnt="0">
        <dgm:presLayoutVars>
          <dgm:dir/>
          <dgm:resizeHandles val="exact"/>
        </dgm:presLayoutVars>
      </dgm:prSet>
      <dgm:spPr/>
    </dgm:pt>
    <dgm:pt modelId="{1C2925A6-8081-4F0F-A5D0-8E97EE9D5681}" type="pres">
      <dgm:prSet presAssocID="{FE2061B2-FCFD-46FC-9A77-42200FA5D4C2}" presName="node" presStyleLbl="node1" presStyleIdx="0" presStyleCnt="5" custScaleX="123767" custScaleY="168354">
        <dgm:presLayoutVars>
          <dgm:bulletEnabled val="1"/>
        </dgm:presLayoutVars>
      </dgm:prSet>
      <dgm:spPr/>
    </dgm:pt>
    <dgm:pt modelId="{5AA8B791-D0E9-4A7A-8DFC-3114C648C07B}" type="pres">
      <dgm:prSet presAssocID="{FE2061B2-FCFD-46FC-9A77-42200FA5D4C2}" presName="spNode" presStyleCnt="0"/>
      <dgm:spPr/>
    </dgm:pt>
    <dgm:pt modelId="{C46ABF2B-9860-42F9-BF06-7DACB518F608}" type="pres">
      <dgm:prSet presAssocID="{5B5BB233-D754-49BB-8E9A-5DD003A7BF91}" presName="sibTrans" presStyleLbl="sibTrans1D1" presStyleIdx="0" presStyleCnt="5"/>
      <dgm:spPr/>
    </dgm:pt>
    <dgm:pt modelId="{57F510F9-15CC-4EA4-BF87-CBDD79074181}" type="pres">
      <dgm:prSet presAssocID="{0481F3D6-2937-44E7-B1F8-4DA9FB5A7650}" presName="node" presStyleLbl="node1" presStyleIdx="1" presStyleCnt="5" custScaleX="130527" custScaleY="113100">
        <dgm:presLayoutVars>
          <dgm:bulletEnabled val="1"/>
        </dgm:presLayoutVars>
      </dgm:prSet>
      <dgm:spPr/>
    </dgm:pt>
    <dgm:pt modelId="{F8FF560A-C906-4CA4-AB7A-D7222B8FF6D5}" type="pres">
      <dgm:prSet presAssocID="{0481F3D6-2937-44E7-B1F8-4DA9FB5A7650}" presName="spNode" presStyleCnt="0"/>
      <dgm:spPr/>
    </dgm:pt>
    <dgm:pt modelId="{997F16EF-CC29-4418-9D4D-821746125DF2}" type="pres">
      <dgm:prSet presAssocID="{2C1AC670-CA79-4E8E-9204-CFD47C96BFC4}" presName="sibTrans" presStyleLbl="sibTrans1D1" presStyleIdx="1" presStyleCnt="5"/>
      <dgm:spPr/>
    </dgm:pt>
    <dgm:pt modelId="{AC3B8A40-F22B-43E1-BD72-40B0DFFFAA9F}" type="pres">
      <dgm:prSet presAssocID="{57219DD0-42F9-468B-A670-34C873B1E7EF}" presName="node" presStyleLbl="node1" presStyleIdx="2" presStyleCnt="5" custScaleX="135959" custScaleY="166863" custRadScaleRad="100733" custRadScaleInc="-22546">
        <dgm:presLayoutVars>
          <dgm:bulletEnabled val="1"/>
        </dgm:presLayoutVars>
      </dgm:prSet>
      <dgm:spPr/>
    </dgm:pt>
    <dgm:pt modelId="{8B755FA0-41F2-4106-A30A-23410CA8019D}" type="pres">
      <dgm:prSet presAssocID="{57219DD0-42F9-468B-A670-34C873B1E7EF}" presName="spNode" presStyleCnt="0"/>
      <dgm:spPr/>
    </dgm:pt>
    <dgm:pt modelId="{D84F3086-29BB-49FD-98E4-63B86E83FD38}" type="pres">
      <dgm:prSet presAssocID="{16B9C2EB-E83A-41E0-8F09-F5FF69AEE99E}" presName="sibTrans" presStyleLbl="sibTrans1D1" presStyleIdx="2" presStyleCnt="5"/>
      <dgm:spPr/>
    </dgm:pt>
    <dgm:pt modelId="{43A517F1-734A-470B-93C1-7D8589341FCD}" type="pres">
      <dgm:prSet presAssocID="{C2648C33-4DCC-43F7-A1C4-FEB1CDE2A1D8}" presName="node" presStyleLbl="node1" presStyleIdx="3" presStyleCnt="5" custScaleX="126486" custScaleY="131671">
        <dgm:presLayoutVars>
          <dgm:bulletEnabled val="1"/>
        </dgm:presLayoutVars>
      </dgm:prSet>
      <dgm:spPr/>
    </dgm:pt>
    <dgm:pt modelId="{3CEFC352-F225-4266-952C-E597AFF60DAD}" type="pres">
      <dgm:prSet presAssocID="{C2648C33-4DCC-43F7-A1C4-FEB1CDE2A1D8}" presName="spNode" presStyleCnt="0"/>
      <dgm:spPr/>
    </dgm:pt>
    <dgm:pt modelId="{3D0E862D-9465-4244-A114-1D498DB11FF3}" type="pres">
      <dgm:prSet presAssocID="{2504BE9E-8ED2-4ACF-AA7D-B0D8A3F43060}" presName="sibTrans" presStyleLbl="sibTrans1D1" presStyleIdx="3" presStyleCnt="5"/>
      <dgm:spPr/>
    </dgm:pt>
    <dgm:pt modelId="{AFC0F3A3-5DB4-4504-9B77-64D300D9A976}" type="pres">
      <dgm:prSet presAssocID="{49940E97-7BE5-4609-AE9C-F481D7E7C703}" presName="node" presStyleLbl="node1" presStyleIdx="4" presStyleCnt="5" custScaleX="124968" custScaleY="167940" custRadScaleRad="101502" custRadScaleInc="-1147">
        <dgm:presLayoutVars>
          <dgm:bulletEnabled val="1"/>
        </dgm:presLayoutVars>
      </dgm:prSet>
      <dgm:spPr/>
    </dgm:pt>
    <dgm:pt modelId="{8B043600-3C46-41C2-A38C-1FFA4851DC8C}" type="pres">
      <dgm:prSet presAssocID="{49940E97-7BE5-4609-AE9C-F481D7E7C703}" presName="spNode" presStyleCnt="0"/>
      <dgm:spPr/>
    </dgm:pt>
    <dgm:pt modelId="{704EF1B3-9D60-401C-BF6A-9079638C48CE}" type="pres">
      <dgm:prSet presAssocID="{888FD179-A998-4049-B071-0A624B233EFD}" presName="sibTrans" presStyleLbl="sibTrans1D1" presStyleIdx="4" presStyleCnt="5"/>
      <dgm:spPr/>
    </dgm:pt>
  </dgm:ptLst>
  <dgm:cxnLst>
    <dgm:cxn modelId="{7FB1D734-2A41-48B1-B308-2B06DBD6D691}" srcId="{D3BA4850-DDB4-48BD-8659-D274F629DBEA}" destId="{C2648C33-4DCC-43F7-A1C4-FEB1CDE2A1D8}" srcOrd="3" destOrd="0" parTransId="{50FB5514-713A-42BB-8985-4B18504DE1F5}" sibTransId="{2504BE9E-8ED2-4ACF-AA7D-B0D8A3F43060}"/>
    <dgm:cxn modelId="{A7746635-A799-4D33-A3F2-4F10DB0975F9}" type="presOf" srcId="{FE2061B2-FCFD-46FC-9A77-42200FA5D4C2}" destId="{1C2925A6-8081-4F0F-A5D0-8E97EE9D5681}" srcOrd="0" destOrd="0" presId="urn:microsoft.com/office/officeart/2005/8/layout/cycle5"/>
    <dgm:cxn modelId="{D23CBC37-EF46-4FBE-9F12-1CD9A1E0A934}" srcId="{D3BA4850-DDB4-48BD-8659-D274F629DBEA}" destId="{FE2061B2-FCFD-46FC-9A77-42200FA5D4C2}" srcOrd="0" destOrd="0" parTransId="{6C09CA30-D191-4A35-AFD9-1F8CD3F7F644}" sibTransId="{5B5BB233-D754-49BB-8E9A-5DD003A7BF91}"/>
    <dgm:cxn modelId="{43EA9C5D-2583-482F-920D-3F080A0A54D3}" srcId="{D3BA4850-DDB4-48BD-8659-D274F629DBEA}" destId="{57219DD0-42F9-468B-A670-34C873B1E7EF}" srcOrd="2" destOrd="0" parTransId="{97E99FFC-BB58-4996-A468-0369DEDDFFEC}" sibTransId="{16B9C2EB-E83A-41E0-8F09-F5FF69AEE99E}"/>
    <dgm:cxn modelId="{229DCC55-F516-4D30-85B5-A49A2FB236F6}" type="presOf" srcId="{57219DD0-42F9-468B-A670-34C873B1E7EF}" destId="{AC3B8A40-F22B-43E1-BD72-40B0DFFFAA9F}" srcOrd="0" destOrd="0" presId="urn:microsoft.com/office/officeart/2005/8/layout/cycle5"/>
    <dgm:cxn modelId="{8928BC76-DE09-4418-941E-93016DE78E99}" type="presOf" srcId="{0481F3D6-2937-44E7-B1F8-4DA9FB5A7650}" destId="{57F510F9-15CC-4EA4-BF87-CBDD79074181}" srcOrd="0" destOrd="0" presId="urn:microsoft.com/office/officeart/2005/8/layout/cycle5"/>
    <dgm:cxn modelId="{DD1AC985-11C0-421C-93E8-A34F69DBC59E}" type="presOf" srcId="{5B5BB233-D754-49BB-8E9A-5DD003A7BF91}" destId="{C46ABF2B-9860-42F9-BF06-7DACB518F608}" srcOrd="0" destOrd="0" presId="urn:microsoft.com/office/officeart/2005/8/layout/cycle5"/>
    <dgm:cxn modelId="{F8F88C87-2949-4134-AE69-BEDADB5E118A}" type="presOf" srcId="{C2648C33-4DCC-43F7-A1C4-FEB1CDE2A1D8}" destId="{43A517F1-734A-470B-93C1-7D8589341FCD}" srcOrd="0" destOrd="0" presId="urn:microsoft.com/office/officeart/2005/8/layout/cycle5"/>
    <dgm:cxn modelId="{AD391F8B-68C6-44F7-81D7-543EF0AE2C0E}" type="presOf" srcId="{2504BE9E-8ED2-4ACF-AA7D-B0D8A3F43060}" destId="{3D0E862D-9465-4244-A114-1D498DB11FF3}" srcOrd="0" destOrd="0" presId="urn:microsoft.com/office/officeart/2005/8/layout/cycle5"/>
    <dgm:cxn modelId="{9455D79F-DA27-44D2-B514-2015BE9D17E5}" type="presOf" srcId="{2C1AC670-CA79-4E8E-9204-CFD47C96BFC4}" destId="{997F16EF-CC29-4418-9D4D-821746125DF2}" srcOrd="0" destOrd="0" presId="urn:microsoft.com/office/officeart/2005/8/layout/cycle5"/>
    <dgm:cxn modelId="{130138AA-E936-4CEF-BC1A-03FEC9252B71}" srcId="{D3BA4850-DDB4-48BD-8659-D274F629DBEA}" destId="{0481F3D6-2937-44E7-B1F8-4DA9FB5A7650}" srcOrd="1" destOrd="0" parTransId="{105588DB-8C29-47C3-80E9-FAC1501E1968}" sibTransId="{2C1AC670-CA79-4E8E-9204-CFD47C96BFC4}"/>
    <dgm:cxn modelId="{B2B5A3B7-936E-4F57-BFEF-AF4CAD162F4D}" type="presOf" srcId="{49940E97-7BE5-4609-AE9C-F481D7E7C703}" destId="{AFC0F3A3-5DB4-4504-9B77-64D300D9A976}" srcOrd="0" destOrd="0" presId="urn:microsoft.com/office/officeart/2005/8/layout/cycle5"/>
    <dgm:cxn modelId="{CC2989CD-1310-453C-83E9-02E23AAA5650}" type="presOf" srcId="{16B9C2EB-E83A-41E0-8F09-F5FF69AEE99E}" destId="{D84F3086-29BB-49FD-98E4-63B86E83FD38}" srcOrd="0" destOrd="0" presId="urn:microsoft.com/office/officeart/2005/8/layout/cycle5"/>
    <dgm:cxn modelId="{3880E8D4-9316-4814-838D-F1837F1E667B}" srcId="{D3BA4850-DDB4-48BD-8659-D274F629DBEA}" destId="{49940E97-7BE5-4609-AE9C-F481D7E7C703}" srcOrd="4" destOrd="0" parTransId="{652FCCEF-F173-4624-B4EF-F376CD0A4F60}" sibTransId="{888FD179-A998-4049-B071-0A624B233EFD}"/>
    <dgm:cxn modelId="{6E49A0DB-4160-4C0D-B7CA-426DC6699473}" type="presOf" srcId="{888FD179-A998-4049-B071-0A624B233EFD}" destId="{704EF1B3-9D60-401C-BF6A-9079638C48CE}" srcOrd="0" destOrd="0" presId="urn:microsoft.com/office/officeart/2005/8/layout/cycle5"/>
    <dgm:cxn modelId="{FCE20EE0-9C41-4570-8515-438FF5176FA0}" type="presOf" srcId="{D3BA4850-DDB4-48BD-8659-D274F629DBEA}" destId="{D2AE1CEC-506B-4E04-A00D-450A2BE0D0EA}" srcOrd="0" destOrd="0" presId="urn:microsoft.com/office/officeart/2005/8/layout/cycle5"/>
    <dgm:cxn modelId="{9E67DFC8-425C-47D5-A407-485D9CB6858D}" type="presParOf" srcId="{D2AE1CEC-506B-4E04-A00D-450A2BE0D0EA}" destId="{1C2925A6-8081-4F0F-A5D0-8E97EE9D5681}" srcOrd="0" destOrd="0" presId="urn:microsoft.com/office/officeart/2005/8/layout/cycle5"/>
    <dgm:cxn modelId="{531175F5-299F-4B9B-860D-DD60162ECA3F}" type="presParOf" srcId="{D2AE1CEC-506B-4E04-A00D-450A2BE0D0EA}" destId="{5AA8B791-D0E9-4A7A-8DFC-3114C648C07B}" srcOrd="1" destOrd="0" presId="urn:microsoft.com/office/officeart/2005/8/layout/cycle5"/>
    <dgm:cxn modelId="{176FC423-2DEA-41ED-A710-7213C22DB66A}" type="presParOf" srcId="{D2AE1CEC-506B-4E04-A00D-450A2BE0D0EA}" destId="{C46ABF2B-9860-42F9-BF06-7DACB518F608}" srcOrd="2" destOrd="0" presId="urn:microsoft.com/office/officeart/2005/8/layout/cycle5"/>
    <dgm:cxn modelId="{98DEB767-0602-4645-B326-8BCB2195695C}" type="presParOf" srcId="{D2AE1CEC-506B-4E04-A00D-450A2BE0D0EA}" destId="{57F510F9-15CC-4EA4-BF87-CBDD79074181}" srcOrd="3" destOrd="0" presId="urn:microsoft.com/office/officeart/2005/8/layout/cycle5"/>
    <dgm:cxn modelId="{703C9C47-7EC8-4684-9E39-0AC0500B7EE7}" type="presParOf" srcId="{D2AE1CEC-506B-4E04-A00D-450A2BE0D0EA}" destId="{F8FF560A-C906-4CA4-AB7A-D7222B8FF6D5}" srcOrd="4" destOrd="0" presId="urn:microsoft.com/office/officeart/2005/8/layout/cycle5"/>
    <dgm:cxn modelId="{EDFCDF11-581E-4D49-AE58-D1B8040AB01D}" type="presParOf" srcId="{D2AE1CEC-506B-4E04-A00D-450A2BE0D0EA}" destId="{997F16EF-CC29-4418-9D4D-821746125DF2}" srcOrd="5" destOrd="0" presId="urn:microsoft.com/office/officeart/2005/8/layout/cycle5"/>
    <dgm:cxn modelId="{A13C90E8-A0DC-494C-991E-8C92B07B3A0D}" type="presParOf" srcId="{D2AE1CEC-506B-4E04-A00D-450A2BE0D0EA}" destId="{AC3B8A40-F22B-43E1-BD72-40B0DFFFAA9F}" srcOrd="6" destOrd="0" presId="urn:microsoft.com/office/officeart/2005/8/layout/cycle5"/>
    <dgm:cxn modelId="{231D9CCF-5059-4E26-AB55-841F3E90E1DF}" type="presParOf" srcId="{D2AE1CEC-506B-4E04-A00D-450A2BE0D0EA}" destId="{8B755FA0-41F2-4106-A30A-23410CA8019D}" srcOrd="7" destOrd="0" presId="urn:microsoft.com/office/officeart/2005/8/layout/cycle5"/>
    <dgm:cxn modelId="{03B75636-4F00-477E-B35F-5A04DFA81E35}" type="presParOf" srcId="{D2AE1CEC-506B-4E04-A00D-450A2BE0D0EA}" destId="{D84F3086-29BB-49FD-98E4-63B86E83FD38}" srcOrd="8" destOrd="0" presId="urn:microsoft.com/office/officeart/2005/8/layout/cycle5"/>
    <dgm:cxn modelId="{DCBCC3ED-000A-4807-8A6F-D44A325A017A}" type="presParOf" srcId="{D2AE1CEC-506B-4E04-A00D-450A2BE0D0EA}" destId="{43A517F1-734A-470B-93C1-7D8589341FCD}" srcOrd="9" destOrd="0" presId="urn:microsoft.com/office/officeart/2005/8/layout/cycle5"/>
    <dgm:cxn modelId="{E15ED8E7-9EDC-4925-8991-6D426DCC3DBA}" type="presParOf" srcId="{D2AE1CEC-506B-4E04-A00D-450A2BE0D0EA}" destId="{3CEFC352-F225-4266-952C-E597AFF60DAD}" srcOrd="10" destOrd="0" presId="urn:microsoft.com/office/officeart/2005/8/layout/cycle5"/>
    <dgm:cxn modelId="{125E5381-117D-462A-BA3A-0CE9F9683620}" type="presParOf" srcId="{D2AE1CEC-506B-4E04-A00D-450A2BE0D0EA}" destId="{3D0E862D-9465-4244-A114-1D498DB11FF3}" srcOrd="11" destOrd="0" presId="urn:microsoft.com/office/officeart/2005/8/layout/cycle5"/>
    <dgm:cxn modelId="{032A0F22-DFD1-43FF-9F93-F4C3940E2783}" type="presParOf" srcId="{D2AE1CEC-506B-4E04-A00D-450A2BE0D0EA}" destId="{AFC0F3A3-5DB4-4504-9B77-64D300D9A976}" srcOrd="12" destOrd="0" presId="urn:microsoft.com/office/officeart/2005/8/layout/cycle5"/>
    <dgm:cxn modelId="{85BCBF4B-0CDE-4DC0-BC10-8AF0E7B16F62}" type="presParOf" srcId="{D2AE1CEC-506B-4E04-A00D-450A2BE0D0EA}" destId="{8B043600-3C46-41C2-A38C-1FFA4851DC8C}" srcOrd="13" destOrd="0" presId="urn:microsoft.com/office/officeart/2005/8/layout/cycle5"/>
    <dgm:cxn modelId="{1E2CD5B0-0F61-42E7-B61C-7084F3D60F23}" type="presParOf" srcId="{D2AE1CEC-506B-4E04-A00D-450A2BE0D0EA}" destId="{704EF1B3-9D60-401C-BF6A-9079638C48CE}"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2925A6-8081-4F0F-A5D0-8E97EE9D5681}">
      <dsp:nvSpPr>
        <dsp:cNvPr id="0" name=""/>
        <dsp:cNvSpPr/>
      </dsp:nvSpPr>
      <dsp:spPr>
        <a:xfrm>
          <a:off x="3751771" y="-288336"/>
          <a:ext cx="1808715" cy="15991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First Use</a:t>
          </a:r>
        </a:p>
        <a:p>
          <a:pPr marL="0" lvl="0" indent="0" algn="ctr" defTabSz="800100">
            <a:lnSpc>
              <a:spcPct val="90000"/>
            </a:lnSpc>
            <a:spcBef>
              <a:spcPct val="0"/>
            </a:spcBef>
            <a:spcAft>
              <a:spcPct val="35000"/>
            </a:spcAft>
            <a:buNone/>
          </a:pPr>
          <a:r>
            <a:rPr lang="en-US" sz="1800" kern="1200" dirty="0"/>
            <a:t>Experiment or </a:t>
          </a:r>
        </a:p>
        <a:p>
          <a:pPr marL="0" lvl="0" indent="0" algn="ctr" defTabSz="800100">
            <a:lnSpc>
              <a:spcPct val="90000"/>
            </a:lnSpc>
            <a:spcBef>
              <a:spcPct val="0"/>
            </a:spcBef>
            <a:spcAft>
              <a:spcPct val="35000"/>
            </a:spcAft>
            <a:buNone/>
          </a:pPr>
          <a:r>
            <a:rPr lang="en-US" sz="1800" kern="1200" dirty="0"/>
            <a:t>Relief of Emotional Trigger</a:t>
          </a:r>
        </a:p>
      </dsp:txBody>
      <dsp:txXfrm>
        <a:off x="3829837" y="-210270"/>
        <a:ext cx="1652583" cy="1443065"/>
      </dsp:txXfrm>
    </dsp:sp>
    <dsp:sp modelId="{C46ABF2B-9860-42F9-BF06-7DACB518F608}">
      <dsp:nvSpPr>
        <dsp:cNvPr id="0" name=""/>
        <dsp:cNvSpPr/>
      </dsp:nvSpPr>
      <dsp:spPr>
        <a:xfrm>
          <a:off x="2755526" y="511262"/>
          <a:ext cx="3801205" cy="3801205"/>
        </a:xfrm>
        <a:custGeom>
          <a:avLst/>
          <a:gdLst/>
          <a:ahLst/>
          <a:cxnLst/>
          <a:rect l="0" t="0" r="0" b="0"/>
          <a:pathLst>
            <a:path>
              <a:moveTo>
                <a:pt x="2947807" y="314522"/>
              </a:moveTo>
              <a:arcTo wR="1900602" hR="1900602" stAng="18206080" swAng="91618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7F510F9-15CC-4EA4-BF87-CBDD79074181}">
      <dsp:nvSpPr>
        <dsp:cNvPr id="0" name=""/>
        <dsp:cNvSpPr/>
      </dsp:nvSpPr>
      <dsp:spPr>
        <a:xfrm>
          <a:off x="5509957" y="1287377"/>
          <a:ext cx="1907504" cy="10743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Relief of symptoms</a:t>
          </a:r>
        </a:p>
      </dsp:txBody>
      <dsp:txXfrm>
        <a:off x="5562402" y="1339822"/>
        <a:ext cx="1802614" cy="969448"/>
      </dsp:txXfrm>
    </dsp:sp>
    <dsp:sp modelId="{997F16EF-CC29-4418-9D4D-821746125DF2}">
      <dsp:nvSpPr>
        <dsp:cNvPr id="0" name=""/>
        <dsp:cNvSpPr/>
      </dsp:nvSpPr>
      <dsp:spPr>
        <a:xfrm>
          <a:off x="2756934" y="549778"/>
          <a:ext cx="3801205" cy="3801205"/>
        </a:xfrm>
        <a:custGeom>
          <a:avLst/>
          <a:gdLst/>
          <a:ahLst/>
          <a:cxnLst/>
          <a:rect l="0" t="0" r="0" b="0"/>
          <a:pathLst>
            <a:path>
              <a:moveTo>
                <a:pt x="3800512" y="1951941"/>
              </a:moveTo>
              <a:arcTo wR="1900602" hR="1900602" stAng="21692872" swAng="767191"/>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C3B8A40-F22B-43E1-BD72-40B0DFFFAA9F}">
      <dsp:nvSpPr>
        <dsp:cNvPr id="0" name=""/>
        <dsp:cNvSpPr/>
      </dsp:nvSpPr>
      <dsp:spPr>
        <a:xfrm>
          <a:off x="4929066" y="3055217"/>
          <a:ext cx="1986887" cy="15850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Genetics</a:t>
          </a:r>
        </a:p>
        <a:p>
          <a:pPr marL="0" lvl="0" indent="0" algn="ctr" defTabSz="711200">
            <a:lnSpc>
              <a:spcPct val="90000"/>
            </a:lnSpc>
            <a:spcBef>
              <a:spcPct val="0"/>
            </a:spcBef>
            <a:spcAft>
              <a:spcPct val="35000"/>
            </a:spcAft>
            <a:buNone/>
          </a:pPr>
          <a:r>
            <a:rPr lang="en-US" sz="1600" kern="1200" dirty="0"/>
            <a:t>Availability</a:t>
          </a:r>
        </a:p>
        <a:p>
          <a:pPr marL="0" lvl="0" indent="0" algn="ctr" defTabSz="711200">
            <a:lnSpc>
              <a:spcPct val="90000"/>
            </a:lnSpc>
            <a:spcBef>
              <a:spcPct val="0"/>
            </a:spcBef>
            <a:spcAft>
              <a:spcPct val="35000"/>
            </a:spcAft>
            <a:buNone/>
          </a:pPr>
          <a:r>
            <a:rPr lang="en-US" sz="1600" kern="1200" dirty="0"/>
            <a:t>Environment</a:t>
          </a:r>
        </a:p>
        <a:p>
          <a:pPr marL="0" lvl="0" indent="0" algn="ctr" defTabSz="711200">
            <a:lnSpc>
              <a:spcPct val="90000"/>
            </a:lnSpc>
            <a:spcBef>
              <a:spcPct val="0"/>
            </a:spcBef>
            <a:spcAft>
              <a:spcPct val="35000"/>
            </a:spcAft>
            <a:buNone/>
          </a:pPr>
          <a:r>
            <a:rPr lang="en-US" sz="1600" kern="1200" dirty="0"/>
            <a:t>Propensity for Addiction</a:t>
          </a:r>
        </a:p>
      </dsp:txBody>
      <dsp:txXfrm>
        <a:off x="5006441" y="3132592"/>
        <a:ext cx="1832137" cy="1430284"/>
      </dsp:txXfrm>
    </dsp:sp>
    <dsp:sp modelId="{D84F3086-29BB-49FD-98E4-63B86E83FD38}">
      <dsp:nvSpPr>
        <dsp:cNvPr id="0" name=""/>
        <dsp:cNvSpPr/>
      </dsp:nvSpPr>
      <dsp:spPr>
        <a:xfrm>
          <a:off x="2812511" y="517947"/>
          <a:ext cx="3801205" cy="3801205"/>
        </a:xfrm>
        <a:custGeom>
          <a:avLst/>
          <a:gdLst/>
          <a:ahLst/>
          <a:cxnLst/>
          <a:rect l="0" t="0" r="0" b="0"/>
          <a:pathLst>
            <a:path>
              <a:moveTo>
                <a:pt x="2023760" y="3797211"/>
              </a:moveTo>
              <a:arcTo wR="1900602" hR="1900602" stAng="5177081" swAng="50772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3A517F1-734A-470B-93C1-7D8589341FCD}">
      <dsp:nvSpPr>
        <dsp:cNvPr id="0" name=""/>
        <dsp:cNvSpPr/>
      </dsp:nvSpPr>
      <dsp:spPr>
        <a:xfrm>
          <a:off x="2614757" y="3324112"/>
          <a:ext cx="1848450" cy="1250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Neurological changes</a:t>
          </a:r>
        </a:p>
        <a:p>
          <a:pPr marL="0" lvl="0" indent="0" algn="ctr" defTabSz="622300">
            <a:lnSpc>
              <a:spcPct val="90000"/>
            </a:lnSpc>
            <a:spcBef>
              <a:spcPct val="0"/>
            </a:spcBef>
            <a:spcAft>
              <a:spcPct val="35000"/>
            </a:spcAft>
            <a:buNone/>
          </a:pPr>
          <a:r>
            <a:rPr lang="en-US" sz="1400" kern="1200" dirty="0"/>
            <a:t>Metabolic Changes </a:t>
          </a:r>
        </a:p>
      </dsp:txBody>
      <dsp:txXfrm>
        <a:off x="2675813" y="3385168"/>
        <a:ext cx="1726338" cy="1128633"/>
      </dsp:txXfrm>
    </dsp:sp>
    <dsp:sp modelId="{3D0E862D-9465-4244-A114-1D498DB11FF3}">
      <dsp:nvSpPr>
        <dsp:cNvPr id="0" name=""/>
        <dsp:cNvSpPr/>
      </dsp:nvSpPr>
      <dsp:spPr>
        <a:xfrm>
          <a:off x="2718480" y="446595"/>
          <a:ext cx="3801205" cy="3801205"/>
        </a:xfrm>
        <a:custGeom>
          <a:avLst/>
          <a:gdLst/>
          <a:ahLst/>
          <a:cxnLst/>
          <a:rect l="0" t="0" r="0" b="0"/>
          <a:pathLst>
            <a:path>
              <a:moveTo>
                <a:pt x="198766" y="2746797"/>
              </a:moveTo>
              <a:arcTo wR="1900602" hR="1900602" stAng="9213739" swAng="81754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FC0F3A3-5DB4-4504-9B77-64D300D9A976}">
      <dsp:nvSpPr>
        <dsp:cNvPr id="0" name=""/>
        <dsp:cNvSpPr/>
      </dsp:nvSpPr>
      <dsp:spPr>
        <a:xfrm>
          <a:off x="1905422" y="1026914"/>
          <a:ext cx="1826266" cy="15952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No Ability to Choose based on Will Poser or Thought</a:t>
          </a:r>
        </a:p>
        <a:p>
          <a:pPr marL="0" lvl="0" indent="0" algn="ctr" defTabSz="711200">
            <a:lnSpc>
              <a:spcPct val="90000"/>
            </a:lnSpc>
            <a:spcBef>
              <a:spcPct val="0"/>
            </a:spcBef>
            <a:spcAft>
              <a:spcPct val="35000"/>
            </a:spcAft>
            <a:buNone/>
          </a:pPr>
          <a:r>
            <a:rPr lang="en-US" sz="1800" kern="1200" dirty="0">
              <a:solidFill>
                <a:srgbClr val="FF0000"/>
              </a:solidFill>
            </a:rPr>
            <a:t>Addiction</a:t>
          </a:r>
        </a:p>
      </dsp:txBody>
      <dsp:txXfrm>
        <a:off x="1983296" y="1104788"/>
        <a:ext cx="1670518" cy="1439516"/>
      </dsp:txXfrm>
    </dsp:sp>
    <dsp:sp modelId="{704EF1B3-9D60-401C-BF6A-9079638C48CE}">
      <dsp:nvSpPr>
        <dsp:cNvPr id="0" name=""/>
        <dsp:cNvSpPr/>
      </dsp:nvSpPr>
      <dsp:spPr>
        <a:xfrm>
          <a:off x="2661862" y="558638"/>
          <a:ext cx="3801205" cy="3801205"/>
        </a:xfrm>
        <a:custGeom>
          <a:avLst/>
          <a:gdLst/>
          <a:ahLst/>
          <a:cxnLst/>
          <a:rect l="0" t="0" r="0" b="0"/>
          <a:pathLst>
            <a:path>
              <a:moveTo>
                <a:pt x="732147" y="401601"/>
              </a:moveTo>
              <a:arcTo wR="1900602" hR="1900602" stAng="13923838" swAng="57169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437AC78-70D6-4259-9A01-2D769B243F35}"/>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r>
              <a:rPr lang="en-US"/>
              <a:t>Copyright WRC by Kim Arrington, M.Ed.,LPC</a:t>
            </a:r>
          </a:p>
        </p:txBody>
      </p:sp>
      <p:sp>
        <p:nvSpPr>
          <p:cNvPr id="3" name="Date Placeholder 2">
            <a:extLst>
              <a:ext uri="{FF2B5EF4-FFF2-40B4-BE49-F238E27FC236}">
                <a16:creationId xmlns:a16="http://schemas.microsoft.com/office/drawing/2014/main" id="{3A33E4F1-8398-4EBF-A21D-F3A2715D5D40}"/>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DBA3BC48-1D13-4698-A312-93E5E710D4B9}" type="datetimeFigureOut">
              <a:rPr lang="en-US" smtClean="0"/>
              <a:t>4/8/2022</a:t>
            </a:fld>
            <a:endParaRPr lang="en-US"/>
          </a:p>
        </p:txBody>
      </p:sp>
      <p:sp>
        <p:nvSpPr>
          <p:cNvPr id="4" name="Footer Placeholder 3">
            <a:extLst>
              <a:ext uri="{FF2B5EF4-FFF2-40B4-BE49-F238E27FC236}">
                <a16:creationId xmlns:a16="http://schemas.microsoft.com/office/drawing/2014/main" id="{3613B6F5-E471-44DA-BD56-B5CA0CD6EED8}"/>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3503F57-8616-4874-945C-8F706741369A}"/>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A00E86C-1989-4857-82E3-6F55362782D8}" type="slidenum">
              <a:rPr lang="en-US" smtClean="0"/>
              <a:t>‹#›</a:t>
            </a:fld>
            <a:endParaRPr lang="en-US"/>
          </a:p>
        </p:txBody>
      </p:sp>
    </p:spTree>
    <p:extLst>
      <p:ext uri="{BB962C8B-B14F-4D97-AF65-F5344CB8AC3E}">
        <p14:creationId xmlns:p14="http://schemas.microsoft.com/office/powerpoint/2010/main" val="405215049"/>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a:t>Copyright WRC by Kim Arrington, M.Ed.,LPC</a:t>
            </a: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AA07B44-BC31-44BB-9B04-1F1903AC907E}" type="datetimeFigureOut">
              <a:rPr lang="en-US" smtClean="0"/>
              <a:t>4/8/2022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EBCF551-C993-4AF5-B931-43CB581E2981}" type="slidenum">
              <a:rPr lang="en-US" smtClean="0"/>
              <a:t>‹#›</a:t>
            </a:fld>
            <a:endParaRPr lang="en-US"/>
          </a:p>
        </p:txBody>
      </p:sp>
    </p:spTree>
    <p:extLst>
      <p:ext uri="{BB962C8B-B14F-4D97-AF65-F5344CB8AC3E}">
        <p14:creationId xmlns:p14="http://schemas.microsoft.com/office/powerpoint/2010/main" val="2528472297"/>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a:extLst>
              <a:ext uri="{FF2B5EF4-FFF2-40B4-BE49-F238E27FC236}">
                <a16:creationId xmlns:a16="http://schemas.microsoft.com/office/drawing/2014/main" id="{F8ED221D-8A8D-4094-BEA9-435D563DB12E}"/>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30597754-99BF-4FA2-A93D-A41603FEE3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
        <p:nvSpPr>
          <p:cNvPr id="2" name="Header Placeholder 1">
            <a:extLst>
              <a:ext uri="{FF2B5EF4-FFF2-40B4-BE49-F238E27FC236}">
                <a16:creationId xmlns:a16="http://schemas.microsoft.com/office/drawing/2014/main" id="{B0FF24EE-BD79-478F-9BC0-413380727282}"/>
              </a:ext>
            </a:extLst>
          </p:cNvPr>
          <p:cNvSpPr>
            <a:spLocks noGrp="1"/>
          </p:cNvSpPr>
          <p:nvPr>
            <p:ph type="hdr" sz="quarter"/>
          </p:nvPr>
        </p:nvSpPr>
        <p:spPr/>
        <p:txBody>
          <a:bodyPr/>
          <a:lstStyle/>
          <a:p>
            <a:r>
              <a:rPr lang="en-US"/>
              <a:t>Copyright WRC by Kim Arrington, M.Ed.,LPC</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a:extLst>
              <a:ext uri="{FF2B5EF4-FFF2-40B4-BE49-F238E27FC236}">
                <a16:creationId xmlns:a16="http://schemas.microsoft.com/office/drawing/2014/main" id="{C5BF361E-0A69-4739-B7D8-0CDE780288AE}"/>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AFF60CA4-FBAB-4777-8BC7-B91C8B3272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
        <p:nvSpPr>
          <p:cNvPr id="2" name="Header Placeholder 1">
            <a:extLst>
              <a:ext uri="{FF2B5EF4-FFF2-40B4-BE49-F238E27FC236}">
                <a16:creationId xmlns:a16="http://schemas.microsoft.com/office/drawing/2014/main" id="{A374A122-EC29-44AA-A496-BD83127CA1B7}"/>
              </a:ext>
            </a:extLst>
          </p:cNvPr>
          <p:cNvSpPr>
            <a:spLocks noGrp="1"/>
          </p:cNvSpPr>
          <p:nvPr>
            <p:ph type="hdr" sz="quarter"/>
          </p:nvPr>
        </p:nvSpPr>
        <p:spPr/>
        <p:txBody>
          <a:bodyPr/>
          <a:lstStyle/>
          <a:p>
            <a:r>
              <a:rPr lang="en-US"/>
              <a:t>Copyright WRC by Kim Arrington, M.Ed.,LPC</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4578F-3942-4822-A618-B0642121AB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5A1C04-18C7-4878-9702-86339E0B3F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D8BE13-B1C5-4695-AA17-638ABD81E87C}"/>
              </a:ext>
            </a:extLst>
          </p:cNvPr>
          <p:cNvSpPr>
            <a:spLocks noGrp="1"/>
          </p:cNvSpPr>
          <p:nvPr>
            <p:ph type="dt" sz="half" idx="10"/>
          </p:nvPr>
        </p:nvSpPr>
        <p:spPr/>
        <p:txBody>
          <a:bodyPr/>
          <a:lstStyle/>
          <a:p>
            <a:fld id="{587138D8-339F-4399-BC09-81BEECFCF280}" type="datetime1">
              <a:rPr lang="en-US" smtClean="0"/>
              <a:t>4/8/2022</a:t>
            </a:fld>
            <a:endParaRPr lang="en-US"/>
          </a:p>
        </p:txBody>
      </p:sp>
      <p:sp>
        <p:nvSpPr>
          <p:cNvPr id="5" name="Footer Placeholder 4">
            <a:extLst>
              <a:ext uri="{FF2B5EF4-FFF2-40B4-BE49-F238E27FC236}">
                <a16:creationId xmlns:a16="http://schemas.microsoft.com/office/drawing/2014/main" id="{23C2A67D-BB51-4346-9793-D5FBD98B77C5}"/>
              </a:ext>
            </a:extLst>
          </p:cNvPr>
          <p:cNvSpPr>
            <a:spLocks noGrp="1"/>
          </p:cNvSpPr>
          <p:nvPr>
            <p:ph type="ftr" sz="quarter" idx="11"/>
          </p:nvPr>
        </p:nvSpPr>
        <p:spPr/>
        <p:txBody>
          <a:bodyPr/>
          <a:lstStyle/>
          <a:p>
            <a:r>
              <a:rPr lang="en-US"/>
              <a:t>Copyright WRC by Kim Arrington, M.Ed.,LPC</a:t>
            </a:r>
          </a:p>
        </p:txBody>
      </p:sp>
      <p:sp>
        <p:nvSpPr>
          <p:cNvPr id="6" name="Slide Number Placeholder 5">
            <a:extLst>
              <a:ext uri="{FF2B5EF4-FFF2-40B4-BE49-F238E27FC236}">
                <a16:creationId xmlns:a16="http://schemas.microsoft.com/office/drawing/2014/main" id="{8565CCBA-7DBB-4C82-87C6-23D79CDCF71D}"/>
              </a:ext>
            </a:extLst>
          </p:cNvPr>
          <p:cNvSpPr>
            <a:spLocks noGrp="1"/>
          </p:cNvSpPr>
          <p:nvPr>
            <p:ph type="sldNum" sz="quarter" idx="12"/>
          </p:nvPr>
        </p:nvSpPr>
        <p:spPr/>
        <p:txBody>
          <a:bodyPr/>
          <a:lstStyle/>
          <a:p>
            <a:fld id="{6936BA0D-41C5-4810-93A6-DC58350A903A}" type="slidenum">
              <a:rPr lang="en-US" smtClean="0"/>
              <a:t>‹#›</a:t>
            </a:fld>
            <a:endParaRPr lang="en-US"/>
          </a:p>
        </p:txBody>
      </p:sp>
    </p:spTree>
    <p:extLst>
      <p:ext uri="{BB962C8B-B14F-4D97-AF65-F5344CB8AC3E}">
        <p14:creationId xmlns:p14="http://schemas.microsoft.com/office/powerpoint/2010/main" val="616140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3CF52-86BB-479A-8F93-61F4F5C642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14B7E3-DFF6-4EA8-A390-3B21B86208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90A95F-E80C-413C-823A-5BAFC35F0EFE}"/>
              </a:ext>
            </a:extLst>
          </p:cNvPr>
          <p:cNvSpPr>
            <a:spLocks noGrp="1"/>
          </p:cNvSpPr>
          <p:nvPr>
            <p:ph type="dt" sz="half" idx="10"/>
          </p:nvPr>
        </p:nvSpPr>
        <p:spPr/>
        <p:txBody>
          <a:bodyPr/>
          <a:lstStyle/>
          <a:p>
            <a:fld id="{E5928260-0260-42C5-BB77-5C4370BA49E1}" type="datetime1">
              <a:rPr lang="en-US" smtClean="0"/>
              <a:t>4/8/2022</a:t>
            </a:fld>
            <a:endParaRPr lang="en-US"/>
          </a:p>
        </p:txBody>
      </p:sp>
      <p:sp>
        <p:nvSpPr>
          <p:cNvPr id="5" name="Footer Placeholder 4">
            <a:extLst>
              <a:ext uri="{FF2B5EF4-FFF2-40B4-BE49-F238E27FC236}">
                <a16:creationId xmlns:a16="http://schemas.microsoft.com/office/drawing/2014/main" id="{734D9477-C705-4C5C-A9D7-F42B08E6E154}"/>
              </a:ext>
            </a:extLst>
          </p:cNvPr>
          <p:cNvSpPr>
            <a:spLocks noGrp="1"/>
          </p:cNvSpPr>
          <p:nvPr>
            <p:ph type="ftr" sz="quarter" idx="11"/>
          </p:nvPr>
        </p:nvSpPr>
        <p:spPr/>
        <p:txBody>
          <a:bodyPr/>
          <a:lstStyle/>
          <a:p>
            <a:r>
              <a:rPr lang="en-US"/>
              <a:t>Copyright WRC by Kim Arrington, M.Ed.,LPC</a:t>
            </a:r>
          </a:p>
        </p:txBody>
      </p:sp>
      <p:sp>
        <p:nvSpPr>
          <p:cNvPr id="6" name="Slide Number Placeholder 5">
            <a:extLst>
              <a:ext uri="{FF2B5EF4-FFF2-40B4-BE49-F238E27FC236}">
                <a16:creationId xmlns:a16="http://schemas.microsoft.com/office/drawing/2014/main" id="{E5BF949C-7F83-48EB-9B68-766D4AC3F6E5}"/>
              </a:ext>
            </a:extLst>
          </p:cNvPr>
          <p:cNvSpPr>
            <a:spLocks noGrp="1"/>
          </p:cNvSpPr>
          <p:nvPr>
            <p:ph type="sldNum" sz="quarter" idx="12"/>
          </p:nvPr>
        </p:nvSpPr>
        <p:spPr/>
        <p:txBody>
          <a:bodyPr/>
          <a:lstStyle/>
          <a:p>
            <a:fld id="{6936BA0D-41C5-4810-93A6-DC58350A903A}" type="slidenum">
              <a:rPr lang="en-US" smtClean="0"/>
              <a:t>‹#›</a:t>
            </a:fld>
            <a:endParaRPr lang="en-US"/>
          </a:p>
        </p:txBody>
      </p:sp>
    </p:spTree>
    <p:extLst>
      <p:ext uri="{BB962C8B-B14F-4D97-AF65-F5344CB8AC3E}">
        <p14:creationId xmlns:p14="http://schemas.microsoft.com/office/powerpoint/2010/main" val="3821954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9439FA-9470-4EA9-BE8B-3976EE20BA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6B1728-A4B2-4DB0-BFAA-5491A92FC2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A0C6EF-6D28-4E95-AC11-D6661F78294F}"/>
              </a:ext>
            </a:extLst>
          </p:cNvPr>
          <p:cNvSpPr>
            <a:spLocks noGrp="1"/>
          </p:cNvSpPr>
          <p:nvPr>
            <p:ph type="dt" sz="half" idx="10"/>
          </p:nvPr>
        </p:nvSpPr>
        <p:spPr/>
        <p:txBody>
          <a:bodyPr/>
          <a:lstStyle/>
          <a:p>
            <a:fld id="{FC051A60-1914-4A84-80F9-EFBB84782ADE}" type="datetime1">
              <a:rPr lang="en-US" smtClean="0"/>
              <a:t>4/8/2022</a:t>
            </a:fld>
            <a:endParaRPr lang="en-US"/>
          </a:p>
        </p:txBody>
      </p:sp>
      <p:sp>
        <p:nvSpPr>
          <p:cNvPr id="5" name="Footer Placeholder 4">
            <a:extLst>
              <a:ext uri="{FF2B5EF4-FFF2-40B4-BE49-F238E27FC236}">
                <a16:creationId xmlns:a16="http://schemas.microsoft.com/office/drawing/2014/main" id="{6FB9521B-CC1F-4CD2-A9B5-3DF077795485}"/>
              </a:ext>
            </a:extLst>
          </p:cNvPr>
          <p:cNvSpPr>
            <a:spLocks noGrp="1"/>
          </p:cNvSpPr>
          <p:nvPr>
            <p:ph type="ftr" sz="quarter" idx="11"/>
          </p:nvPr>
        </p:nvSpPr>
        <p:spPr/>
        <p:txBody>
          <a:bodyPr/>
          <a:lstStyle/>
          <a:p>
            <a:r>
              <a:rPr lang="en-US"/>
              <a:t>Copyright WRC by Kim Arrington, M.Ed.,LPC</a:t>
            </a:r>
          </a:p>
        </p:txBody>
      </p:sp>
      <p:sp>
        <p:nvSpPr>
          <p:cNvPr id="6" name="Slide Number Placeholder 5">
            <a:extLst>
              <a:ext uri="{FF2B5EF4-FFF2-40B4-BE49-F238E27FC236}">
                <a16:creationId xmlns:a16="http://schemas.microsoft.com/office/drawing/2014/main" id="{4AB5F0E8-189D-404C-8913-842E67D96EB0}"/>
              </a:ext>
            </a:extLst>
          </p:cNvPr>
          <p:cNvSpPr>
            <a:spLocks noGrp="1"/>
          </p:cNvSpPr>
          <p:nvPr>
            <p:ph type="sldNum" sz="quarter" idx="12"/>
          </p:nvPr>
        </p:nvSpPr>
        <p:spPr/>
        <p:txBody>
          <a:bodyPr/>
          <a:lstStyle/>
          <a:p>
            <a:fld id="{6936BA0D-41C5-4810-93A6-DC58350A903A}" type="slidenum">
              <a:rPr lang="en-US" smtClean="0"/>
              <a:t>‹#›</a:t>
            </a:fld>
            <a:endParaRPr lang="en-US"/>
          </a:p>
        </p:txBody>
      </p:sp>
    </p:spTree>
    <p:extLst>
      <p:ext uri="{BB962C8B-B14F-4D97-AF65-F5344CB8AC3E}">
        <p14:creationId xmlns:p14="http://schemas.microsoft.com/office/powerpoint/2010/main" val="105619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D8883E3-5B05-428F-9EB2-62E9054C7689}"/>
              </a:ext>
            </a:extLst>
          </p:cNvPr>
          <p:cNvSpPr>
            <a:spLocks noGrp="1" noChangeArrowheads="1"/>
          </p:cNvSpPr>
          <p:nvPr>
            <p:ph type="dt" sz="half" idx="10"/>
          </p:nvPr>
        </p:nvSpPr>
        <p:spPr>
          <a:ln/>
        </p:spPr>
        <p:txBody>
          <a:bodyPr/>
          <a:lstStyle>
            <a:lvl1pPr>
              <a:defRPr/>
            </a:lvl1pPr>
          </a:lstStyle>
          <a:p>
            <a:pPr>
              <a:defRPr/>
            </a:pPr>
            <a:fld id="{B617BA78-E9AD-414D-AD6F-67C82C711188}" type="datetime1">
              <a:rPr lang="en-US" smtClean="0"/>
              <a:t>4/8/2022</a:t>
            </a:fld>
            <a:endParaRPr lang="en-US"/>
          </a:p>
        </p:txBody>
      </p:sp>
      <p:sp>
        <p:nvSpPr>
          <p:cNvPr id="6" name="Rectangle 5">
            <a:extLst>
              <a:ext uri="{FF2B5EF4-FFF2-40B4-BE49-F238E27FC236}">
                <a16:creationId xmlns:a16="http://schemas.microsoft.com/office/drawing/2014/main" id="{8A9B9ADC-0629-4F60-8BE1-F7F70C5631EC}"/>
              </a:ext>
            </a:extLst>
          </p:cNvPr>
          <p:cNvSpPr>
            <a:spLocks noGrp="1" noChangeArrowheads="1"/>
          </p:cNvSpPr>
          <p:nvPr>
            <p:ph type="ftr" sz="quarter" idx="11"/>
          </p:nvPr>
        </p:nvSpPr>
        <p:spPr>
          <a:ln/>
        </p:spPr>
        <p:txBody>
          <a:bodyPr/>
          <a:lstStyle>
            <a:lvl1pPr>
              <a:defRPr/>
            </a:lvl1pPr>
          </a:lstStyle>
          <a:p>
            <a:pPr>
              <a:defRPr/>
            </a:pPr>
            <a:r>
              <a:rPr lang="en-US"/>
              <a:t>Copyright WRC by Kim Arrington, M.Ed.,LPC</a:t>
            </a:r>
          </a:p>
        </p:txBody>
      </p:sp>
      <p:sp>
        <p:nvSpPr>
          <p:cNvPr id="7" name="Rectangle 6">
            <a:extLst>
              <a:ext uri="{FF2B5EF4-FFF2-40B4-BE49-F238E27FC236}">
                <a16:creationId xmlns:a16="http://schemas.microsoft.com/office/drawing/2014/main" id="{43E034A4-8635-4505-B081-584E572D1035}"/>
              </a:ext>
            </a:extLst>
          </p:cNvPr>
          <p:cNvSpPr>
            <a:spLocks noGrp="1" noChangeArrowheads="1"/>
          </p:cNvSpPr>
          <p:nvPr>
            <p:ph type="sldNum" sz="quarter" idx="12"/>
          </p:nvPr>
        </p:nvSpPr>
        <p:spPr>
          <a:ln/>
        </p:spPr>
        <p:txBody>
          <a:bodyPr/>
          <a:lstStyle>
            <a:lvl1pPr>
              <a:defRPr/>
            </a:lvl1pPr>
          </a:lstStyle>
          <a:p>
            <a:fld id="{127ADD26-F9AF-490F-B61B-0CFAA0559162}" type="slidenum">
              <a:rPr lang="en-US" altLang="en-US"/>
              <a:pPr/>
              <a:t>‹#›</a:t>
            </a:fld>
            <a:endParaRPr lang="en-US" altLang="en-US"/>
          </a:p>
        </p:txBody>
      </p:sp>
    </p:spTree>
    <p:extLst>
      <p:ext uri="{BB962C8B-B14F-4D97-AF65-F5344CB8AC3E}">
        <p14:creationId xmlns:p14="http://schemas.microsoft.com/office/powerpoint/2010/main" val="894653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19A9E41-1432-4B36-A942-4193C0730EC1}"/>
              </a:ext>
            </a:extLst>
          </p:cNvPr>
          <p:cNvSpPr>
            <a:spLocks noGrp="1" noChangeArrowheads="1"/>
          </p:cNvSpPr>
          <p:nvPr>
            <p:ph type="dt" sz="half" idx="10"/>
          </p:nvPr>
        </p:nvSpPr>
        <p:spPr>
          <a:ln/>
        </p:spPr>
        <p:txBody>
          <a:bodyPr/>
          <a:lstStyle>
            <a:lvl1pPr>
              <a:defRPr/>
            </a:lvl1pPr>
          </a:lstStyle>
          <a:p>
            <a:pPr>
              <a:defRPr/>
            </a:pPr>
            <a:fld id="{7CD38695-96D0-459E-A5C5-755B3F533C30}" type="datetime1">
              <a:rPr lang="en-US" smtClean="0"/>
              <a:t>4/8/2022</a:t>
            </a:fld>
            <a:endParaRPr lang="en-US"/>
          </a:p>
        </p:txBody>
      </p:sp>
      <p:sp>
        <p:nvSpPr>
          <p:cNvPr id="6" name="Rectangle 5">
            <a:extLst>
              <a:ext uri="{FF2B5EF4-FFF2-40B4-BE49-F238E27FC236}">
                <a16:creationId xmlns:a16="http://schemas.microsoft.com/office/drawing/2014/main" id="{349E5E9F-04E4-4ABC-9B88-443377EF6C68}"/>
              </a:ext>
            </a:extLst>
          </p:cNvPr>
          <p:cNvSpPr>
            <a:spLocks noGrp="1" noChangeArrowheads="1"/>
          </p:cNvSpPr>
          <p:nvPr>
            <p:ph type="ftr" sz="quarter" idx="11"/>
          </p:nvPr>
        </p:nvSpPr>
        <p:spPr>
          <a:ln/>
        </p:spPr>
        <p:txBody>
          <a:bodyPr/>
          <a:lstStyle>
            <a:lvl1pPr>
              <a:defRPr/>
            </a:lvl1pPr>
          </a:lstStyle>
          <a:p>
            <a:pPr>
              <a:defRPr/>
            </a:pPr>
            <a:r>
              <a:rPr lang="en-US"/>
              <a:t>Copyright WRC by Kim Arrington, M.Ed.,LPC</a:t>
            </a:r>
          </a:p>
        </p:txBody>
      </p:sp>
      <p:sp>
        <p:nvSpPr>
          <p:cNvPr id="7" name="Rectangle 6">
            <a:extLst>
              <a:ext uri="{FF2B5EF4-FFF2-40B4-BE49-F238E27FC236}">
                <a16:creationId xmlns:a16="http://schemas.microsoft.com/office/drawing/2014/main" id="{D6D95C9C-56E6-40D7-B4D0-3E398D8268B1}"/>
              </a:ext>
            </a:extLst>
          </p:cNvPr>
          <p:cNvSpPr>
            <a:spLocks noGrp="1" noChangeArrowheads="1"/>
          </p:cNvSpPr>
          <p:nvPr>
            <p:ph type="sldNum" sz="quarter" idx="12"/>
          </p:nvPr>
        </p:nvSpPr>
        <p:spPr>
          <a:ln/>
        </p:spPr>
        <p:txBody>
          <a:bodyPr/>
          <a:lstStyle>
            <a:lvl1pPr>
              <a:defRPr/>
            </a:lvl1pPr>
          </a:lstStyle>
          <a:p>
            <a:fld id="{5F0751F0-D5EA-46D9-95E4-4F33B9681510}" type="slidenum">
              <a:rPr lang="en-US" altLang="en-US"/>
              <a:pPr/>
              <a:t>‹#›</a:t>
            </a:fld>
            <a:endParaRPr lang="en-US" altLang="en-US"/>
          </a:p>
        </p:txBody>
      </p:sp>
    </p:spTree>
    <p:extLst>
      <p:ext uri="{BB962C8B-B14F-4D97-AF65-F5344CB8AC3E}">
        <p14:creationId xmlns:p14="http://schemas.microsoft.com/office/powerpoint/2010/main" val="2233069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C2278-DF47-424F-BDC4-267FBE73C3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6C74DE-8C3A-4AD7-BCD9-10F648CC2D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A7A8C-BCC0-4C70-A298-08EAF06BDCF4}"/>
              </a:ext>
            </a:extLst>
          </p:cNvPr>
          <p:cNvSpPr>
            <a:spLocks noGrp="1"/>
          </p:cNvSpPr>
          <p:nvPr>
            <p:ph type="dt" sz="half" idx="10"/>
          </p:nvPr>
        </p:nvSpPr>
        <p:spPr/>
        <p:txBody>
          <a:bodyPr/>
          <a:lstStyle/>
          <a:p>
            <a:fld id="{B240577D-F86E-4328-B7AA-8BAF74B5EFFB}" type="datetime1">
              <a:rPr lang="en-US" smtClean="0"/>
              <a:t>4/8/2022</a:t>
            </a:fld>
            <a:endParaRPr lang="en-US"/>
          </a:p>
        </p:txBody>
      </p:sp>
      <p:sp>
        <p:nvSpPr>
          <p:cNvPr id="5" name="Footer Placeholder 4">
            <a:extLst>
              <a:ext uri="{FF2B5EF4-FFF2-40B4-BE49-F238E27FC236}">
                <a16:creationId xmlns:a16="http://schemas.microsoft.com/office/drawing/2014/main" id="{9825D419-6BCB-4BA2-B474-9F0F339B0A2E}"/>
              </a:ext>
            </a:extLst>
          </p:cNvPr>
          <p:cNvSpPr>
            <a:spLocks noGrp="1"/>
          </p:cNvSpPr>
          <p:nvPr>
            <p:ph type="ftr" sz="quarter" idx="11"/>
          </p:nvPr>
        </p:nvSpPr>
        <p:spPr/>
        <p:txBody>
          <a:bodyPr/>
          <a:lstStyle/>
          <a:p>
            <a:r>
              <a:rPr lang="en-US"/>
              <a:t>Copyright WRC by Kim Arrington, M.Ed.,LPC</a:t>
            </a:r>
          </a:p>
        </p:txBody>
      </p:sp>
      <p:sp>
        <p:nvSpPr>
          <p:cNvPr id="6" name="Slide Number Placeholder 5">
            <a:extLst>
              <a:ext uri="{FF2B5EF4-FFF2-40B4-BE49-F238E27FC236}">
                <a16:creationId xmlns:a16="http://schemas.microsoft.com/office/drawing/2014/main" id="{D620B575-DF18-421C-BA14-142481791CBB}"/>
              </a:ext>
            </a:extLst>
          </p:cNvPr>
          <p:cNvSpPr>
            <a:spLocks noGrp="1"/>
          </p:cNvSpPr>
          <p:nvPr>
            <p:ph type="sldNum" sz="quarter" idx="12"/>
          </p:nvPr>
        </p:nvSpPr>
        <p:spPr/>
        <p:txBody>
          <a:bodyPr/>
          <a:lstStyle/>
          <a:p>
            <a:fld id="{6936BA0D-41C5-4810-93A6-DC58350A903A}" type="slidenum">
              <a:rPr lang="en-US" smtClean="0"/>
              <a:t>‹#›</a:t>
            </a:fld>
            <a:endParaRPr lang="en-US"/>
          </a:p>
        </p:txBody>
      </p:sp>
    </p:spTree>
    <p:extLst>
      <p:ext uri="{BB962C8B-B14F-4D97-AF65-F5344CB8AC3E}">
        <p14:creationId xmlns:p14="http://schemas.microsoft.com/office/powerpoint/2010/main" val="631084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00080-9EE9-48D5-9ED6-501A44DE9B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BF183-46C6-48D7-8A3C-9D46B2DCD7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A3028C-555F-48A1-9A8F-D571B93189FA}"/>
              </a:ext>
            </a:extLst>
          </p:cNvPr>
          <p:cNvSpPr>
            <a:spLocks noGrp="1"/>
          </p:cNvSpPr>
          <p:nvPr>
            <p:ph type="dt" sz="half" idx="10"/>
          </p:nvPr>
        </p:nvSpPr>
        <p:spPr/>
        <p:txBody>
          <a:bodyPr/>
          <a:lstStyle/>
          <a:p>
            <a:fld id="{84581DB6-5DA9-4016-B067-BF838F474857}" type="datetime1">
              <a:rPr lang="en-US" smtClean="0"/>
              <a:t>4/8/2022</a:t>
            </a:fld>
            <a:endParaRPr lang="en-US"/>
          </a:p>
        </p:txBody>
      </p:sp>
      <p:sp>
        <p:nvSpPr>
          <p:cNvPr id="5" name="Footer Placeholder 4">
            <a:extLst>
              <a:ext uri="{FF2B5EF4-FFF2-40B4-BE49-F238E27FC236}">
                <a16:creationId xmlns:a16="http://schemas.microsoft.com/office/drawing/2014/main" id="{B51DFB8F-ECB3-475F-B90C-73F468796F2C}"/>
              </a:ext>
            </a:extLst>
          </p:cNvPr>
          <p:cNvSpPr>
            <a:spLocks noGrp="1"/>
          </p:cNvSpPr>
          <p:nvPr>
            <p:ph type="ftr" sz="quarter" idx="11"/>
          </p:nvPr>
        </p:nvSpPr>
        <p:spPr/>
        <p:txBody>
          <a:bodyPr/>
          <a:lstStyle/>
          <a:p>
            <a:r>
              <a:rPr lang="en-US"/>
              <a:t>Copyright WRC by Kim Arrington, M.Ed.,LPC</a:t>
            </a:r>
          </a:p>
        </p:txBody>
      </p:sp>
      <p:sp>
        <p:nvSpPr>
          <p:cNvPr id="6" name="Slide Number Placeholder 5">
            <a:extLst>
              <a:ext uri="{FF2B5EF4-FFF2-40B4-BE49-F238E27FC236}">
                <a16:creationId xmlns:a16="http://schemas.microsoft.com/office/drawing/2014/main" id="{4849311A-612D-44BD-89CC-B3DA6464F4B1}"/>
              </a:ext>
            </a:extLst>
          </p:cNvPr>
          <p:cNvSpPr>
            <a:spLocks noGrp="1"/>
          </p:cNvSpPr>
          <p:nvPr>
            <p:ph type="sldNum" sz="quarter" idx="12"/>
          </p:nvPr>
        </p:nvSpPr>
        <p:spPr/>
        <p:txBody>
          <a:bodyPr/>
          <a:lstStyle/>
          <a:p>
            <a:fld id="{6936BA0D-41C5-4810-93A6-DC58350A903A}" type="slidenum">
              <a:rPr lang="en-US" smtClean="0"/>
              <a:t>‹#›</a:t>
            </a:fld>
            <a:endParaRPr lang="en-US"/>
          </a:p>
        </p:txBody>
      </p:sp>
    </p:spTree>
    <p:extLst>
      <p:ext uri="{BB962C8B-B14F-4D97-AF65-F5344CB8AC3E}">
        <p14:creationId xmlns:p14="http://schemas.microsoft.com/office/powerpoint/2010/main" val="2649604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75EFF-8DF2-4033-998B-8780258511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B64D43-0012-453D-8CE3-4404D8C21A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EE10BD-C27D-4488-ACE2-3C8A53F3EF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FEA55D-E7C0-4228-9DF4-826D77EA525D}"/>
              </a:ext>
            </a:extLst>
          </p:cNvPr>
          <p:cNvSpPr>
            <a:spLocks noGrp="1"/>
          </p:cNvSpPr>
          <p:nvPr>
            <p:ph type="dt" sz="half" idx="10"/>
          </p:nvPr>
        </p:nvSpPr>
        <p:spPr/>
        <p:txBody>
          <a:bodyPr/>
          <a:lstStyle/>
          <a:p>
            <a:fld id="{3659DDA4-A846-4882-8F63-4056011AEBA9}" type="datetime1">
              <a:rPr lang="en-US" smtClean="0"/>
              <a:t>4/8/2022</a:t>
            </a:fld>
            <a:endParaRPr lang="en-US"/>
          </a:p>
        </p:txBody>
      </p:sp>
      <p:sp>
        <p:nvSpPr>
          <p:cNvPr id="6" name="Footer Placeholder 5">
            <a:extLst>
              <a:ext uri="{FF2B5EF4-FFF2-40B4-BE49-F238E27FC236}">
                <a16:creationId xmlns:a16="http://schemas.microsoft.com/office/drawing/2014/main" id="{F49D7D08-23B6-40D3-9517-C9899EDE2F75}"/>
              </a:ext>
            </a:extLst>
          </p:cNvPr>
          <p:cNvSpPr>
            <a:spLocks noGrp="1"/>
          </p:cNvSpPr>
          <p:nvPr>
            <p:ph type="ftr" sz="quarter" idx="11"/>
          </p:nvPr>
        </p:nvSpPr>
        <p:spPr/>
        <p:txBody>
          <a:bodyPr/>
          <a:lstStyle/>
          <a:p>
            <a:r>
              <a:rPr lang="en-US"/>
              <a:t>Copyright WRC by Kim Arrington, M.Ed.,LPC</a:t>
            </a:r>
          </a:p>
        </p:txBody>
      </p:sp>
      <p:sp>
        <p:nvSpPr>
          <p:cNvPr id="7" name="Slide Number Placeholder 6">
            <a:extLst>
              <a:ext uri="{FF2B5EF4-FFF2-40B4-BE49-F238E27FC236}">
                <a16:creationId xmlns:a16="http://schemas.microsoft.com/office/drawing/2014/main" id="{34652ADB-5E6A-4D14-AB56-C84E8C60BD90}"/>
              </a:ext>
            </a:extLst>
          </p:cNvPr>
          <p:cNvSpPr>
            <a:spLocks noGrp="1"/>
          </p:cNvSpPr>
          <p:nvPr>
            <p:ph type="sldNum" sz="quarter" idx="12"/>
          </p:nvPr>
        </p:nvSpPr>
        <p:spPr/>
        <p:txBody>
          <a:bodyPr/>
          <a:lstStyle/>
          <a:p>
            <a:fld id="{6936BA0D-41C5-4810-93A6-DC58350A903A}" type="slidenum">
              <a:rPr lang="en-US" smtClean="0"/>
              <a:t>‹#›</a:t>
            </a:fld>
            <a:endParaRPr lang="en-US"/>
          </a:p>
        </p:txBody>
      </p:sp>
    </p:spTree>
    <p:extLst>
      <p:ext uri="{BB962C8B-B14F-4D97-AF65-F5344CB8AC3E}">
        <p14:creationId xmlns:p14="http://schemas.microsoft.com/office/powerpoint/2010/main" val="2952873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6249F-C62C-4DA4-8FF3-0C82569ED4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859FB9-DA4A-45B8-99E9-CC83B6D39B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D2CE25-4253-448C-80BA-1E5EA50802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BAEED1-B3F7-4419-B397-C3A780167F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5251C3-77B3-4CC7-8424-84C29AC63C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72C074-141D-4499-B3E0-1E247C639FDE}"/>
              </a:ext>
            </a:extLst>
          </p:cNvPr>
          <p:cNvSpPr>
            <a:spLocks noGrp="1"/>
          </p:cNvSpPr>
          <p:nvPr>
            <p:ph type="dt" sz="half" idx="10"/>
          </p:nvPr>
        </p:nvSpPr>
        <p:spPr/>
        <p:txBody>
          <a:bodyPr/>
          <a:lstStyle/>
          <a:p>
            <a:fld id="{51759E0A-5559-49C8-958B-6297FD52F2B6}" type="datetime1">
              <a:rPr lang="en-US" smtClean="0"/>
              <a:t>4/8/2022</a:t>
            </a:fld>
            <a:endParaRPr lang="en-US"/>
          </a:p>
        </p:txBody>
      </p:sp>
      <p:sp>
        <p:nvSpPr>
          <p:cNvPr id="8" name="Footer Placeholder 7">
            <a:extLst>
              <a:ext uri="{FF2B5EF4-FFF2-40B4-BE49-F238E27FC236}">
                <a16:creationId xmlns:a16="http://schemas.microsoft.com/office/drawing/2014/main" id="{65F620CD-B9F3-4B3B-ABDC-F570112AB1D3}"/>
              </a:ext>
            </a:extLst>
          </p:cNvPr>
          <p:cNvSpPr>
            <a:spLocks noGrp="1"/>
          </p:cNvSpPr>
          <p:nvPr>
            <p:ph type="ftr" sz="quarter" idx="11"/>
          </p:nvPr>
        </p:nvSpPr>
        <p:spPr/>
        <p:txBody>
          <a:bodyPr/>
          <a:lstStyle/>
          <a:p>
            <a:r>
              <a:rPr lang="en-US"/>
              <a:t>Copyright WRC by Kim Arrington, M.Ed.,LPC</a:t>
            </a:r>
          </a:p>
        </p:txBody>
      </p:sp>
      <p:sp>
        <p:nvSpPr>
          <p:cNvPr id="9" name="Slide Number Placeholder 8">
            <a:extLst>
              <a:ext uri="{FF2B5EF4-FFF2-40B4-BE49-F238E27FC236}">
                <a16:creationId xmlns:a16="http://schemas.microsoft.com/office/drawing/2014/main" id="{E6CECBBC-FD66-4CF0-B036-2068308C8F63}"/>
              </a:ext>
            </a:extLst>
          </p:cNvPr>
          <p:cNvSpPr>
            <a:spLocks noGrp="1"/>
          </p:cNvSpPr>
          <p:nvPr>
            <p:ph type="sldNum" sz="quarter" idx="12"/>
          </p:nvPr>
        </p:nvSpPr>
        <p:spPr/>
        <p:txBody>
          <a:bodyPr/>
          <a:lstStyle/>
          <a:p>
            <a:fld id="{6936BA0D-41C5-4810-93A6-DC58350A903A}" type="slidenum">
              <a:rPr lang="en-US" smtClean="0"/>
              <a:t>‹#›</a:t>
            </a:fld>
            <a:endParaRPr lang="en-US"/>
          </a:p>
        </p:txBody>
      </p:sp>
    </p:spTree>
    <p:extLst>
      <p:ext uri="{BB962C8B-B14F-4D97-AF65-F5344CB8AC3E}">
        <p14:creationId xmlns:p14="http://schemas.microsoft.com/office/powerpoint/2010/main" val="2196507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3E7AA-6223-43AE-92EA-F93109271C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DAA871-C7CD-4EE8-B58D-2A912CC03CCF}"/>
              </a:ext>
            </a:extLst>
          </p:cNvPr>
          <p:cNvSpPr>
            <a:spLocks noGrp="1"/>
          </p:cNvSpPr>
          <p:nvPr>
            <p:ph type="dt" sz="half" idx="10"/>
          </p:nvPr>
        </p:nvSpPr>
        <p:spPr/>
        <p:txBody>
          <a:bodyPr/>
          <a:lstStyle/>
          <a:p>
            <a:fld id="{FFA2E8AD-7097-4949-84BA-78FDB8DEF55D}" type="datetime1">
              <a:rPr lang="en-US" smtClean="0"/>
              <a:t>4/8/2022</a:t>
            </a:fld>
            <a:endParaRPr lang="en-US"/>
          </a:p>
        </p:txBody>
      </p:sp>
      <p:sp>
        <p:nvSpPr>
          <p:cNvPr id="4" name="Footer Placeholder 3">
            <a:extLst>
              <a:ext uri="{FF2B5EF4-FFF2-40B4-BE49-F238E27FC236}">
                <a16:creationId xmlns:a16="http://schemas.microsoft.com/office/drawing/2014/main" id="{5E98AB16-3C01-4345-A32F-4DF4C29914A3}"/>
              </a:ext>
            </a:extLst>
          </p:cNvPr>
          <p:cNvSpPr>
            <a:spLocks noGrp="1"/>
          </p:cNvSpPr>
          <p:nvPr>
            <p:ph type="ftr" sz="quarter" idx="11"/>
          </p:nvPr>
        </p:nvSpPr>
        <p:spPr/>
        <p:txBody>
          <a:bodyPr/>
          <a:lstStyle/>
          <a:p>
            <a:r>
              <a:rPr lang="en-US"/>
              <a:t>Copyright WRC by Kim Arrington, M.Ed.,LPC</a:t>
            </a:r>
          </a:p>
        </p:txBody>
      </p:sp>
      <p:sp>
        <p:nvSpPr>
          <p:cNvPr id="5" name="Slide Number Placeholder 4">
            <a:extLst>
              <a:ext uri="{FF2B5EF4-FFF2-40B4-BE49-F238E27FC236}">
                <a16:creationId xmlns:a16="http://schemas.microsoft.com/office/drawing/2014/main" id="{2577AC86-D6E9-4EFA-BFB1-CEB0BAF2CDD3}"/>
              </a:ext>
            </a:extLst>
          </p:cNvPr>
          <p:cNvSpPr>
            <a:spLocks noGrp="1"/>
          </p:cNvSpPr>
          <p:nvPr>
            <p:ph type="sldNum" sz="quarter" idx="12"/>
          </p:nvPr>
        </p:nvSpPr>
        <p:spPr/>
        <p:txBody>
          <a:bodyPr/>
          <a:lstStyle/>
          <a:p>
            <a:fld id="{6936BA0D-41C5-4810-93A6-DC58350A903A}" type="slidenum">
              <a:rPr lang="en-US" smtClean="0"/>
              <a:t>‹#›</a:t>
            </a:fld>
            <a:endParaRPr lang="en-US"/>
          </a:p>
        </p:txBody>
      </p:sp>
    </p:spTree>
    <p:extLst>
      <p:ext uri="{BB962C8B-B14F-4D97-AF65-F5344CB8AC3E}">
        <p14:creationId xmlns:p14="http://schemas.microsoft.com/office/powerpoint/2010/main" val="1227332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EEE1FF-3E42-4E48-9811-3CB7C1D6328A}"/>
              </a:ext>
            </a:extLst>
          </p:cNvPr>
          <p:cNvSpPr>
            <a:spLocks noGrp="1"/>
          </p:cNvSpPr>
          <p:nvPr>
            <p:ph type="dt" sz="half" idx="10"/>
          </p:nvPr>
        </p:nvSpPr>
        <p:spPr/>
        <p:txBody>
          <a:bodyPr/>
          <a:lstStyle/>
          <a:p>
            <a:fld id="{C28C6CFA-5DB6-4EBF-A11E-325C7DA35B0C}" type="datetime1">
              <a:rPr lang="en-US" smtClean="0"/>
              <a:t>4/8/2022</a:t>
            </a:fld>
            <a:endParaRPr lang="en-US"/>
          </a:p>
        </p:txBody>
      </p:sp>
      <p:sp>
        <p:nvSpPr>
          <p:cNvPr id="3" name="Footer Placeholder 2">
            <a:extLst>
              <a:ext uri="{FF2B5EF4-FFF2-40B4-BE49-F238E27FC236}">
                <a16:creationId xmlns:a16="http://schemas.microsoft.com/office/drawing/2014/main" id="{E2D9DDCE-764F-46B2-B4AC-F54E5F9B5756}"/>
              </a:ext>
            </a:extLst>
          </p:cNvPr>
          <p:cNvSpPr>
            <a:spLocks noGrp="1"/>
          </p:cNvSpPr>
          <p:nvPr>
            <p:ph type="ftr" sz="quarter" idx="11"/>
          </p:nvPr>
        </p:nvSpPr>
        <p:spPr/>
        <p:txBody>
          <a:bodyPr/>
          <a:lstStyle/>
          <a:p>
            <a:r>
              <a:rPr lang="en-US"/>
              <a:t>Copyright WRC by Kim Arrington, M.Ed.,LPC</a:t>
            </a:r>
          </a:p>
        </p:txBody>
      </p:sp>
      <p:sp>
        <p:nvSpPr>
          <p:cNvPr id="4" name="Slide Number Placeholder 3">
            <a:extLst>
              <a:ext uri="{FF2B5EF4-FFF2-40B4-BE49-F238E27FC236}">
                <a16:creationId xmlns:a16="http://schemas.microsoft.com/office/drawing/2014/main" id="{6809E947-26E2-4315-8012-949EAD383656}"/>
              </a:ext>
            </a:extLst>
          </p:cNvPr>
          <p:cNvSpPr>
            <a:spLocks noGrp="1"/>
          </p:cNvSpPr>
          <p:nvPr>
            <p:ph type="sldNum" sz="quarter" idx="12"/>
          </p:nvPr>
        </p:nvSpPr>
        <p:spPr/>
        <p:txBody>
          <a:bodyPr/>
          <a:lstStyle/>
          <a:p>
            <a:fld id="{6936BA0D-41C5-4810-93A6-DC58350A903A}" type="slidenum">
              <a:rPr lang="en-US" smtClean="0"/>
              <a:t>‹#›</a:t>
            </a:fld>
            <a:endParaRPr lang="en-US"/>
          </a:p>
        </p:txBody>
      </p:sp>
    </p:spTree>
    <p:extLst>
      <p:ext uri="{BB962C8B-B14F-4D97-AF65-F5344CB8AC3E}">
        <p14:creationId xmlns:p14="http://schemas.microsoft.com/office/powerpoint/2010/main" val="392254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45217-3439-452D-B11C-3C4D65F1EA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F875B1-9B8B-4988-A0BF-B4EB3C2718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77CA7E-2E40-4BAC-BF2F-440E219681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B5233B-BE7B-4352-9709-FE01170DF143}"/>
              </a:ext>
            </a:extLst>
          </p:cNvPr>
          <p:cNvSpPr>
            <a:spLocks noGrp="1"/>
          </p:cNvSpPr>
          <p:nvPr>
            <p:ph type="dt" sz="half" idx="10"/>
          </p:nvPr>
        </p:nvSpPr>
        <p:spPr/>
        <p:txBody>
          <a:bodyPr/>
          <a:lstStyle/>
          <a:p>
            <a:fld id="{55A661FA-5832-4F84-B555-0D1E5D9E7951}" type="datetime1">
              <a:rPr lang="en-US" smtClean="0"/>
              <a:t>4/8/2022</a:t>
            </a:fld>
            <a:endParaRPr lang="en-US"/>
          </a:p>
        </p:txBody>
      </p:sp>
      <p:sp>
        <p:nvSpPr>
          <p:cNvPr id="6" name="Footer Placeholder 5">
            <a:extLst>
              <a:ext uri="{FF2B5EF4-FFF2-40B4-BE49-F238E27FC236}">
                <a16:creationId xmlns:a16="http://schemas.microsoft.com/office/drawing/2014/main" id="{FC22DCD5-3158-4465-8D98-D15678B7F52D}"/>
              </a:ext>
            </a:extLst>
          </p:cNvPr>
          <p:cNvSpPr>
            <a:spLocks noGrp="1"/>
          </p:cNvSpPr>
          <p:nvPr>
            <p:ph type="ftr" sz="quarter" idx="11"/>
          </p:nvPr>
        </p:nvSpPr>
        <p:spPr/>
        <p:txBody>
          <a:bodyPr/>
          <a:lstStyle/>
          <a:p>
            <a:r>
              <a:rPr lang="en-US"/>
              <a:t>Copyright WRC by Kim Arrington, M.Ed.,LPC</a:t>
            </a:r>
          </a:p>
        </p:txBody>
      </p:sp>
      <p:sp>
        <p:nvSpPr>
          <p:cNvPr id="7" name="Slide Number Placeholder 6">
            <a:extLst>
              <a:ext uri="{FF2B5EF4-FFF2-40B4-BE49-F238E27FC236}">
                <a16:creationId xmlns:a16="http://schemas.microsoft.com/office/drawing/2014/main" id="{1B34B11A-E775-45E5-BC51-0508840ECF74}"/>
              </a:ext>
            </a:extLst>
          </p:cNvPr>
          <p:cNvSpPr>
            <a:spLocks noGrp="1"/>
          </p:cNvSpPr>
          <p:nvPr>
            <p:ph type="sldNum" sz="quarter" idx="12"/>
          </p:nvPr>
        </p:nvSpPr>
        <p:spPr/>
        <p:txBody>
          <a:bodyPr/>
          <a:lstStyle/>
          <a:p>
            <a:fld id="{6936BA0D-41C5-4810-93A6-DC58350A903A}" type="slidenum">
              <a:rPr lang="en-US" smtClean="0"/>
              <a:t>‹#›</a:t>
            </a:fld>
            <a:endParaRPr lang="en-US"/>
          </a:p>
        </p:txBody>
      </p:sp>
    </p:spTree>
    <p:extLst>
      <p:ext uri="{BB962C8B-B14F-4D97-AF65-F5344CB8AC3E}">
        <p14:creationId xmlns:p14="http://schemas.microsoft.com/office/powerpoint/2010/main" val="73931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B4F79-4EED-41F3-821B-901EA6E2E0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7ED45C-DC61-40E5-BF2B-7B86D4849F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C76878-FA06-4224-83AB-3AC68C6A2F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ECD25E-8953-404E-9FB7-CC07156BF5F9}"/>
              </a:ext>
            </a:extLst>
          </p:cNvPr>
          <p:cNvSpPr>
            <a:spLocks noGrp="1"/>
          </p:cNvSpPr>
          <p:nvPr>
            <p:ph type="dt" sz="half" idx="10"/>
          </p:nvPr>
        </p:nvSpPr>
        <p:spPr/>
        <p:txBody>
          <a:bodyPr/>
          <a:lstStyle/>
          <a:p>
            <a:fld id="{89F44598-E9ED-42CB-BCA8-C22FCBB93BD5}" type="datetime1">
              <a:rPr lang="en-US" smtClean="0"/>
              <a:t>4/8/2022</a:t>
            </a:fld>
            <a:endParaRPr lang="en-US"/>
          </a:p>
        </p:txBody>
      </p:sp>
      <p:sp>
        <p:nvSpPr>
          <p:cNvPr id="6" name="Footer Placeholder 5">
            <a:extLst>
              <a:ext uri="{FF2B5EF4-FFF2-40B4-BE49-F238E27FC236}">
                <a16:creationId xmlns:a16="http://schemas.microsoft.com/office/drawing/2014/main" id="{DD122548-A804-4509-A8ED-873B15E88A18}"/>
              </a:ext>
            </a:extLst>
          </p:cNvPr>
          <p:cNvSpPr>
            <a:spLocks noGrp="1"/>
          </p:cNvSpPr>
          <p:nvPr>
            <p:ph type="ftr" sz="quarter" idx="11"/>
          </p:nvPr>
        </p:nvSpPr>
        <p:spPr/>
        <p:txBody>
          <a:bodyPr/>
          <a:lstStyle/>
          <a:p>
            <a:r>
              <a:rPr lang="en-US"/>
              <a:t>Copyright WRC by Kim Arrington, M.Ed.,LPC</a:t>
            </a:r>
          </a:p>
        </p:txBody>
      </p:sp>
      <p:sp>
        <p:nvSpPr>
          <p:cNvPr id="7" name="Slide Number Placeholder 6">
            <a:extLst>
              <a:ext uri="{FF2B5EF4-FFF2-40B4-BE49-F238E27FC236}">
                <a16:creationId xmlns:a16="http://schemas.microsoft.com/office/drawing/2014/main" id="{B23A8C88-00C0-48DD-A0B5-BAFF461F3909}"/>
              </a:ext>
            </a:extLst>
          </p:cNvPr>
          <p:cNvSpPr>
            <a:spLocks noGrp="1"/>
          </p:cNvSpPr>
          <p:nvPr>
            <p:ph type="sldNum" sz="quarter" idx="12"/>
          </p:nvPr>
        </p:nvSpPr>
        <p:spPr/>
        <p:txBody>
          <a:bodyPr/>
          <a:lstStyle/>
          <a:p>
            <a:fld id="{6936BA0D-41C5-4810-93A6-DC58350A903A}" type="slidenum">
              <a:rPr lang="en-US" smtClean="0"/>
              <a:t>‹#›</a:t>
            </a:fld>
            <a:endParaRPr lang="en-US"/>
          </a:p>
        </p:txBody>
      </p:sp>
    </p:spTree>
    <p:extLst>
      <p:ext uri="{BB962C8B-B14F-4D97-AF65-F5344CB8AC3E}">
        <p14:creationId xmlns:p14="http://schemas.microsoft.com/office/powerpoint/2010/main" val="59530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A530EE-0682-4D7E-B35C-62B113DFA7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1DE3A9-C3D1-4767-BCDE-80551E78CE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69544A-82EC-4397-B3E8-2D59CC425A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F5951C-54D0-425F-A13B-0E71FA25CDE4}" type="datetime1">
              <a:rPr lang="en-US" smtClean="0"/>
              <a:t>4/8/2022</a:t>
            </a:fld>
            <a:endParaRPr lang="en-US"/>
          </a:p>
        </p:txBody>
      </p:sp>
      <p:sp>
        <p:nvSpPr>
          <p:cNvPr id="5" name="Footer Placeholder 4">
            <a:extLst>
              <a:ext uri="{FF2B5EF4-FFF2-40B4-BE49-F238E27FC236}">
                <a16:creationId xmlns:a16="http://schemas.microsoft.com/office/drawing/2014/main" id="{505B0A9D-60B2-447C-8012-DCA7727E14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Copyright WRC by Kim Arrington, M.Ed.,LPC</a:t>
            </a:r>
          </a:p>
        </p:txBody>
      </p:sp>
      <p:sp>
        <p:nvSpPr>
          <p:cNvPr id="6" name="Slide Number Placeholder 5">
            <a:extLst>
              <a:ext uri="{FF2B5EF4-FFF2-40B4-BE49-F238E27FC236}">
                <a16:creationId xmlns:a16="http://schemas.microsoft.com/office/drawing/2014/main" id="{7297362C-92AE-4899-82EE-AD1354AAC6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36BA0D-41C5-4810-93A6-DC58350A903A}" type="slidenum">
              <a:rPr lang="en-US" smtClean="0"/>
              <a:t>‹#›</a:t>
            </a:fld>
            <a:endParaRPr lang="en-US"/>
          </a:p>
        </p:txBody>
      </p:sp>
    </p:spTree>
    <p:extLst>
      <p:ext uri="{BB962C8B-B14F-4D97-AF65-F5344CB8AC3E}">
        <p14:creationId xmlns:p14="http://schemas.microsoft.com/office/powerpoint/2010/main" val="2048526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1.bin"/><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mailto:karrington@woodlandsrecoverycenters.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ED02-600E-4351-8760-525267707070}"/>
              </a:ext>
            </a:extLst>
          </p:cNvPr>
          <p:cNvSpPr>
            <a:spLocks noGrp="1"/>
          </p:cNvSpPr>
          <p:nvPr>
            <p:ph type="ctrTitle"/>
          </p:nvPr>
        </p:nvSpPr>
        <p:spPr/>
        <p:txBody>
          <a:bodyPr/>
          <a:lstStyle/>
          <a:p>
            <a:r>
              <a:rPr lang="en-US" dirty="0"/>
              <a:t>DDX </a:t>
            </a:r>
          </a:p>
        </p:txBody>
      </p:sp>
      <p:sp>
        <p:nvSpPr>
          <p:cNvPr id="3" name="Subtitle 2">
            <a:extLst>
              <a:ext uri="{FF2B5EF4-FFF2-40B4-BE49-F238E27FC236}">
                <a16:creationId xmlns:a16="http://schemas.microsoft.com/office/drawing/2014/main" id="{BAB686C0-8302-4E3A-8593-7908314687EB}"/>
              </a:ext>
            </a:extLst>
          </p:cNvPr>
          <p:cNvSpPr>
            <a:spLocks noGrp="1"/>
          </p:cNvSpPr>
          <p:nvPr>
            <p:ph type="subTitle" idx="1"/>
          </p:nvPr>
        </p:nvSpPr>
        <p:spPr>
          <a:xfrm>
            <a:off x="7376845" y="5454920"/>
            <a:ext cx="4686086" cy="1283260"/>
          </a:xfrm>
        </p:spPr>
        <p:txBody>
          <a:bodyPr>
            <a:normAutofit fontScale="85000" lnSpcReduction="20000"/>
          </a:bodyPr>
          <a:lstStyle/>
          <a:p>
            <a:pPr algn="r">
              <a:lnSpc>
                <a:spcPct val="100000"/>
              </a:lnSpc>
            </a:pPr>
            <a:r>
              <a:rPr lang="en-US" sz="2000" dirty="0"/>
              <a:t>Kim Arrington, M.Ed., LPC</a:t>
            </a:r>
          </a:p>
          <a:p>
            <a:pPr algn="r">
              <a:lnSpc>
                <a:spcPct val="100000"/>
              </a:lnSpc>
            </a:pPr>
            <a:r>
              <a:rPr lang="en-US" sz="2000" dirty="0"/>
              <a:t>CEO /Clinical Director</a:t>
            </a:r>
          </a:p>
          <a:p>
            <a:pPr algn="r">
              <a:lnSpc>
                <a:spcPct val="100000"/>
              </a:lnSpc>
            </a:pPr>
            <a:r>
              <a:rPr lang="en-US" sz="2000" dirty="0"/>
              <a:t>Woodlands Recovery Centers – Beaumont</a:t>
            </a:r>
          </a:p>
          <a:p>
            <a:pPr algn="r">
              <a:lnSpc>
                <a:spcPct val="100000"/>
              </a:lnSpc>
            </a:pPr>
            <a:r>
              <a:rPr lang="en-US" sz="1200" dirty="0">
                <a:solidFill>
                  <a:schemeClr val="bg1">
                    <a:lumMod val="75000"/>
                  </a:schemeClr>
                </a:solidFill>
              </a:rPr>
              <a:t>(Copyright </a:t>
            </a:r>
            <a:r>
              <a:rPr lang="en-US" sz="1200" dirty="0" err="1">
                <a:solidFill>
                  <a:schemeClr val="bg1">
                    <a:lumMod val="75000"/>
                  </a:schemeClr>
                </a:solidFill>
              </a:rPr>
              <a:t>KiMowana</a:t>
            </a:r>
            <a:r>
              <a:rPr lang="en-US" sz="1200" dirty="0">
                <a:solidFill>
                  <a:schemeClr val="bg1">
                    <a:lumMod val="75000"/>
                  </a:schemeClr>
                </a:solidFill>
              </a:rPr>
              <a:t> Inc 2021)</a:t>
            </a:r>
          </a:p>
        </p:txBody>
      </p:sp>
      <p:pic>
        <p:nvPicPr>
          <p:cNvPr id="4" name="Content Placeholder 3">
            <a:extLst>
              <a:ext uri="{FF2B5EF4-FFF2-40B4-BE49-F238E27FC236}">
                <a16:creationId xmlns:a16="http://schemas.microsoft.com/office/drawing/2014/main" id="{2E961BA1-C7FE-4AEF-B89B-325EB8D10DFA}"/>
              </a:ext>
            </a:extLst>
          </p:cNvPr>
          <p:cNvPicPr>
            <a:picLocks noChangeAspect="1"/>
          </p:cNvPicPr>
          <p:nvPr/>
        </p:nvPicPr>
        <p:blipFill>
          <a:blip r:embed="rId2"/>
          <a:stretch>
            <a:fillRect/>
          </a:stretch>
        </p:blipFill>
        <p:spPr>
          <a:xfrm>
            <a:off x="1524000" y="373274"/>
            <a:ext cx="8122024" cy="5076265"/>
          </a:xfrm>
          <a:prstGeom prst="rect">
            <a:avLst/>
          </a:prstGeom>
        </p:spPr>
      </p:pic>
      <p:pic>
        <p:nvPicPr>
          <p:cNvPr id="6" name="Picture 5">
            <a:extLst>
              <a:ext uri="{FF2B5EF4-FFF2-40B4-BE49-F238E27FC236}">
                <a16:creationId xmlns:a16="http://schemas.microsoft.com/office/drawing/2014/main" id="{89274E03-EE4A-4492-BFE7-0E63409E3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69" y="5113787"/>
            <a:ext cx="3492672" cy="1550042"/>
          </a:xfrm>
          <a:prstGeom prst="rect">
            <a:avLst/>
          </a:prstGeom>
        </p:spPr>
      </p:pic>
      <p:sp>
        <p:nvSpPr>
          <p:cNvPr id="5" name="Date Placeholder 4">
            <a:extLst>
              <a:ext uri="{FF2B5EF4-FFF2-40B4-BE49-F238E27FC236}">
                <a16:creationId xmlns:a16="http://schemas.microsoft.com/office/drawing/2014/main" id="{3A6E2316-5E11-4F0F-B1F6-93042B0776C1}"/>
              </a:ext>
            </a:extLst>
          </p:cNvPr>
          <p:cNvSpPr>
            <a:spLocks noGrp="1"/>
          </p:cNvSpPr>
          <p:nvPr>
            <p:ph type="dt" sz="half" idx="10"/>
          </p:nvPr>
        </p:nvSpPr>
        <p:spPr/>
        <p:txBody>
          <a:bodyPr/>
          <a:lstStyle/>
          <a:p>
            <a:fld id="{D30D2CF2-0545-4589-ACFF-3B1F12D59065}" type="datetime1">
              <a:rPr lang="en-US" smtClean="0"/>
              <a:t>4/8/2022</a:t>
            </a:fld>
            <a:endParaRPr lang="en-US"/>
          </a:p>
        </p:txBody>
      </p:sp>
      <p:sp>
        <p:nvSpPr>
          <p:cNvPr id="8" name="Slide Number Placeholder 7">
            <a:extLst>
              <a:ext uri="{FF2B5EF4-FFF2-40B4-BE49-F238E27FC236}">
                <a16:creationId xmlns:a16="http://schemas.microsoft.com/office/drawing/2014/main" id="{58BA537C-05AC-4E5F-9242-170DB1B1C9B8}"/>
              </a:ext>
            </a:extLst>
          </p:cNvPr>
          <p:cNvSpPr>
            <a:spLocks noGrp="1"/>
          </p:cNvSpPr>
          <p:nvPr>
            <p:ph type="sldNum" sz="quarter" idx="12"/>
          </p:nvPr>
        </p:nvSpPr>
        <p:spPr/>
        <p:txBody>
          <a:bodyPr/>
          <a:lstStyle/>
          <a:p>
            <a:fld id="{6936BA0D-41C5-4810-93A6-DC58350A903A}" type="slidenum">
              <a:rPr lang="en-US" smtClean="0"/>
              <a:t>1</a:t>
            </a:fld>
            <a:endParaRPr lang="en-US" dirty="0"/>
          </a:p>
        </p:txBody>
      </p:sp>
    </p:spTree>
    <p:extLst>
      <p:ext uri="{BB962C8B-B14F-4D97-AF65-F5344CB8AC3E}">
        <p14:creationId xmlns:p14="http://schemas.microsoft.com/office/powerpoint/2010/main" val="368818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840B6-6865-4617-B8B1-03BEB7A76605}"/>
              </a:ext>
            </a:extLst>
          </p:cNvPr>
          <p:cNvSpPr>
            <a:spLocks noGrp="1"/>
          </p:cNvSpPr>
          <p:nvPr>
            <p:ph type="title"/>
          </p:nvPr>
        </p:nvSpPr>
        <p:spPr>
          <a:xfrm>
            <a:off x="4471332" y="187486"/>
            <a:ext cx="7369029" cy="1171531"/>
          </a:xfrm>
        </p:spPr>
        <p:txBody>
          <a:bodyPr>
            <a:normAutofit fontScale="90000"/>
          </a:bodyPr>
          <a:lstStyle/>
          <a:p>
            <a:r>
              <a:rPr lang="en-US" dirty="0"/>
              <a:t>Info on web can be confusing</a:t>
            </a:r>
            <a:br>
              <a:rPr lang="en-US" dirty="0"/>
            </a:br>
            <a:endParaRPr lang="en-US" dirty="0"/>
          </a:p>
        </p:txBody>
      </p:sp>
      <p:pic>
        <p:nvPicPr>
          <p:cNvPr id="4" name="Content Placeholder 3">
            <a:extLst>
              <a:ext uri="{FF2B5EF4-FFF2-40B4-BE49-F238E27FC236}">
                <a16:creationId xmlns:a16="http://schemas.microsoft.com/office/drawing/2014/main" id="{E7120DF3-8A6F-49B5-85EA-C4DE202F917C}"/>
              </a:ext>
            </a:extLst>
          </p:cNvPr>
          <p:cNvPicPr>
            <a:picLocks noGrp="1" noChangeAspect="1"/>
          </p:cNvPicPr>
          <p:nvPr>
            <p:ph idx="1"/>
          </p:nvPr>
        </p:nvPicPr>
        <p:blipFill>
          <a:blip r:embed="rId2"/>
          <a:stretch>
            <a:fillRect/>
          </a:stretch>
        </p:blipFill>
        <p:spPr>
          <a:xfrm>
            <a:off x="1024551" y="825669"/>
            <a:ext cx="2352177" cy="4714613"/>
          </a:xfrm>
          <a:prstGeom prst="rect">
            <a:avLst/>
          </a:prstGeom>
        </p:spPr>
      </p:pic>
      <p:pic>
        <p:nvPicPr>
          <p:cNvPr id="5" name="Picture 4">
            <a:extLst>
              <a:ext uri="{FF2B5EF4-FFF2-40B4-BE49-F238E27FC236}">
                <a16:creationId xmlns:a16="http://schemas.microsoft.com/office/drawing/2014/main" id="{6DAD59E2-D17E-44D2-8571-5FBC63C207F9}"/>
              </a:ext>
            </a:extLst>
          </p:cNvPr>
          <p:cNvPicPr>
            <a:picLocks noChangeAspect="1"/>
          </p:cNvPicPr>
          <p:nvPr/>
        </p:nvPicPr>
        <p:blipFill>
          <a:blip r:embed="rId3"/>
          <a:stretch>
            <a:fillRect/>
          </a:stretch>
        </p:blipFill>
        <p:spPr>
          <a:xfrm>
            <a:off x="3361638" y="3651653"/>
            <a:ext cx="7117915" cy="2790104"/>
          </a:xfrm>
          <a:prstGeom prst="rect">
            <a:avLst/>
          </a:prstGeom>
        </p:spPr>
      </p:pic>
      <p:pic>
        <p:nvPicPr>
          <p:cNvPr id="7" name="Picture 6">
            <a:extLst>
              <a:ext uri="{FF2B5EF4-FFF2-40B4-BE49-F238E27FC236}">
                <a16:creationId xmlns:a16="http://schemas.microsoft.com/office/drawing/2014/main" id="{3FDAE890-999E-4141-8792-31F4628D6920}"/>
              </a:ext>
            </a:extLst>
          </p:cNvPr>
          <p:cNvPicPr>
            <a:picLocks noChangeAspect="1"/>
          </p:cNvPicPr>
          <p:nvPr/>
        </p:nvPicPr>
        <p:blipFill>
          <a:blip r:embed="rId4"/>
          <a:stretch>
            <a:fillRect/>
          </a:stretch>
        </p:blipFill>
        <p:spPr>
          <a:xfrm rot="20862553">
            <a:off x="3747406" y="1207447"/>
            <a:ext cx="4448359" cy="1968765"/>
          </a:xfrm>
          <a:prstGeom prst="rect">
            <a:avLst/>
          </a:prstGeom>
        </p:spPr>
      </p:pic>
      <p:pic>
        <p:nvPicPr>
          <p:cNvPr id="9" name="Picture 8">
            <a:extLst>
              <a:ext uri="{FF2B5EF4-FFF2-40B4-BE49-F238E27FC236}">
                <a16:creationId xmlns:a16="http://schemas.microsoft.com/office/drawing/2014/main" id="{F8919AE4-85BC-42AD-88E1-4CA3A75E5686}"/>
              </a:ext>
            </a:extLst>
          </p:cNvPr>
          <p:cNvPicPr>
            <a:picLocks noChangeAspect="1"/>
          </p:cNvPicPr>
          <p:nvPr/>
        </p:nvPicPr>
        <p:blipFill>
          <a:blip r:embed="rId5"/>
          <a:stretch>
            <a:fillRect/>
          </a:stretch>
        </p:blipFill>
        <p:spPr>
          <a:xfrm rot="807306">
            <a:off x="7976232" y="1209535"/>
            <a:ext cx="1859482" cy="2566303"/>
          </a:xfrm>
          <a:prstGeom prst="rect">
            <a:avLst/>
          </a:prstGeom>
        </p:spPr>
      </p:pic>
      <p:cxnSp>
        <p:nvCxnSpPr>
          <p:cNvPr id="13" name="Straight Arrow Connector 12">
            <a:extLst>
              <a:ext uri="{FF2B5EF4-FFF2-40B4-BE49-F238E27FC236}">
                <a16:creationId xmlns:a16="http://schemas.microsoft.com/office/drawing/2014/main" id="{FA165C2A-CB15-4696-95B1-51387E8E4F04}"/>
              </a:ext>
            </a:extLst>
          </p:cNvPr>
          <p:cNvCxnSpPr>
            <a:cxnSpLocks/>
          </p:cNvCxnSpPr>
          <p:nvPr/>
        </p:nvCxnSpPr>
        <p:spPr>
          <a:xfrm flipH="1">
            <a:off x="7885662" y="4518678"/>
            <a:ext cx="468674" cy="279209"/>
          </a:xfrm>
          <a:prstGeom prst="straightConnector1">
            <a:avLst/>
          </a:prstGeom>
          <a:ln>
            <a:solidFill>
              <a:schemeClr val="accent2"/>
            </a:solidFill>
            <a:tailEnd type="triangle"/>
          </a:ln>
        </p:spPr>
        <p:style>
          <a:lnRef idx="3">
            <a:schemeClr val="dk1"/>
          </a:lnRef>
          <a:fillRef idx="0">
            <a:schemeClr val="dk1"/>
          </a:fillRef>
          <a:effectRef idx="2">
            <a:schemeClr val="dk1"/>
          </a:effectRef>
          <a:fontRef idx="minor">
            <a:schemeClr val="tx1"/>
          </a:fontRef>
        </p:style>
      </p:cxnSp>
      <p:sp>
        <p:nvSpPr>
          <p:cNvPr id="6" name="TextBox 5">
            <a:extLst>
              <a:ext uri="{FF2B5EF4-FFF2-40B4-BE49-F238E27FC236}">
                <a16:creationId xmlns:a16="http://schemas.microsoft.com/office/drawing/2014/main" id="{EE3D4EBC-4FD0-46E7-BD74-8770BD616D9E}"/>
              </a:ext>
            </a:extLst>
          </p:cNvPr>
          <p:cNvSpPr txBox="1"/>
          <p:nvPr/>
        </p:nvSpPr>
        <p:spPr>
          <a:xfrm>
            <a:off x="8046163" y="4474721"/>
            <a:ext cx="468673" cy="646331"/>
          </a:xfrm>
          <a:prstGeom prst="rect">
            <a:avLst/>
          </a:prstGeom>
          <a:noFill/>
        </p:spPr>
        <p:txBody>
          <a:bodyPr wrap="square" rtlCol="0">
            <a:spAutoFit/>
          </a:bodyPr>
          <a:lstStyle/>
          <a:p>
            <a:r>
              <a:rPr lang="en-US" sz="3600" b="1" dirty="0">
                <a:solidFill>
                  <a:schemeClr val="accent2"/>
                </a:solidFill>
              </a:rPr>
              <a:t>?</a:t>
            </a:r>
          </a:p>
        </p:txBody>
      </p:sp>
      <p:cxnSp>
        <p:nvCxnSpPr>
          <p:cNvPr id="12" name="Straight Arrow Connector 11">
            <a:extLst>
              <a:ext uri="{FF2B5EF4-FFF2-40B4-BE49-F238E27FC236}">
                <a16:creationId xmlns:a16="http://schemas.microsoft.com/office/drawing/2014/main" id="{C6A3DD8C-1C61-4FBD-BAFB-9F3F8F97AA27}"/>
              </a:ext>
            </a:extLst>
          </p:cNvPr>
          <p:cNvCxnSpPr>
            <a:cxnSpLocks/>
          </p:cNvCxnSpPr>
          <p:nvPr/>
        </p:nvCxnSpPr>
        <p:spPr>
          <a:xfrm flipH="1">
            <a:off x="7979775" y="4699750"/>
            <a:ext cx="277076" cy="196887"/>
          </a:xfrm>
          <a:prstGeom prst="straightConnector1">
            <a:avLst/>
          </a:prstGeom>
          <a:ln>
            <a:solidFill>
              <a:schemeClr val="accent2"/>
            </a:solidFill>
            <a:tailEnd type="triangle"/>
          </a:ln>
        </p:spPr>
        <p:style>
          <a:lnRef idx="3">
            <a:schemeClr val="dk1"/>
          </a:lnRef>
          <a:fillRef idx="0">
            <a:schemeClr val="dk1"/>
          </a:fillRef>
          <a:effectRef idx="2">
            <a:schemeClr val="dk1"/>
          </a:effectRef>
          <a:fontRef idx="minor">
            <a:schemeClr val="tx1"/>
          </a:fontRef>
        </p:style>
      </p:cxnSp>
      <p:cxnSp>
        <p:nvCxnSpPr>
          <p:cNvPr id="14" name="Connector: Curved 13">
            <a:extLst>
              <a:ext uri="{FF2B5EF4-FFF2-40B4-BE49-F238E27FC236}">
                <a16:creationId xmlns:a16="http://schemas.microsoft.com/office/drawing/2014/main" id="{98996C17-6D27-4646-9352-8D29D79CF43D}"/>
              </a:ext>
            </a:extLst>
          </p:cNvPr>
          <p:cNvCxnSpPr>
            <a:cxnSpLocks/>
          </p:cNvCxnSpPr>
          <p:nvPr/>
        </p:nvCxnSpPr>
        <p:spPr>
          <a:xfrm flipV="1">
            <a:off x="5713815" y="4892434"/>
            <a:ext cx="1362062" cy="1112440"/>
          </a:xfrm>
          <a:prstGeom prst="curvedConnector3">
            <a:avLst>
              <a:gd name="adj1" fmla="val 50000"/>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Date Placeholder 24">
            <a:extLst>
              <a:ext uri="{FF2B5EF4-FFF2-40B4-BE49-F238E27FC236}">
                <a16:creationId xmlns:a16="http://schemas.microsoft.com/office/drawing/2014/main" id="{C745E83E-67DF-48D1-9435-D6DC511257DB}"/>
              </a:ext>
            </a:extLst>
          </p:cNvPr>
          <p:cNvSpPr>
            <a:spLocks noGrp="1"/>
          </p:cNvSpPr>
          <p:nvPr>
            <p:ph type="dt" sz="half" idx="10"/>
          </p:nvPr>
        </p:nvSpPr>
        <p:spPr/>
        <p:txBody>
          <a:bodyPr/>
          <a:lstStyle/>
          <a:p>
            <a:fld id="{B125964C-17F1-4070-A470-9620D6CEBBDB}" type="datetime1">
              <a:rPr lang="en-US" smtClean="0"/>
              <a:t>4/8/2022</a:t>
            </a:fld>
            <a:endParaRPr lang="en-US"/>
          </a:p>
        </p:txBody>
      </p:sp>
      <p:sp>
        <p:nvSpPr>
          <p:cNvPr id="26" name="Slide Number Placeholder 25">
            <a:extLst>
              <a:ext uri="{FF2B5EF4-FFF2-40B4-BE49-F238E27FC236}">
                <a16:creationId xmlns:a16="http://schemas.microsoft.com/office/drawing/2014/main" id="{1A511018-E82C-4CA3-A038-A89EC1A787E7}"/>
              </a:ext>
            </a:extLst>
          </p:cNvPr>
          <p:cNvSpPr>
            <a:spLocks noGrp="1"/>
          </p:cNvSpPr>
          <p:nvPr>
            <p:ph type="sldNum" sz="quarter" idx="12"/>
          </p:nvPr>
        </p:nvSpPr>
        <p:spPr/>
        <p:txBody>
          <a:bodyPr/>
          <a:lstStyle/>
          <a:p>
            <a:fld id="{6936BA0D-41C5-4810-93A6-DC58350A903A}" type="slidenum">
              <a:rPr lang="en-US" smtClean="0"/>
              <a:t>10</a:t>
            </a:fld>
            <a:endParaRPr lang="en-US"/>
          </a:p>
        </p:txBody>
      </p:sp>
    </p:spTree>
    <p:extLst>
      <p:ext uri="{BB962C8B-B14F-4D97-AF65-F5344CB8AC3E}">
        <p14:creationId xmlns:p14="http://schemas.microsoft.com/office/powerpoint/2010/main" val="1583987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0A4B213-6FDA-488C-9731-8BF4D4E6B22A}"/>
              </a:ext>
            </a:extLst>
          </p:cNvPr>
          <p:cNvSpPr>
            <a:spLocks noGrp="1" noChangeArrowheads="1"/>
          </p:cNvSpPr>
          <p:nvPr>
            <p:ph type="title"/>
          </p:nvPr>
        </p:nvSpPr>
        <p:spPr>
          <a:xfrm>
            <a:off x="209724" y="349053"/>
            <a:ext cx="10363200" cy="1143000"/>
          </a:xfrm>
        </p:spPr>
        <p:txBody>
          <a:bodyPr/>
          <a:lstStyle/>
          <a:p>
            <a:pPr eaLnBrk="1" hangingPunct="1"/>
            <a:r>
              <a:rPr lang="en-US" altLang="en-US" sz="3600" b="1" dirty="0">
                <a:latin typeface="Arial" panose="020B0604020202020204" pitchFamily="34" charset="0"/>
              </a:rPr>
              <a:t>Definition of addiction</a:t>
            </a:r>
            <a:endParaRPr lang="en-US" altLang="en-US" sz="3600" dirty="0">
              <a:latin typeface="AmericanTypewriter Cn" pitchFamily="1" charset="0"/>
            </a:endParaRPr>
          </a:p>
        </p:txBody>
      </p:sp>
      <p:sp>
        <p:nvSpPr>
          <p:cNvPr id="4099" name="Rectangle 3">
            <a:extLst>
              <a:ext uri="{FF2B5EF4-FFF2-40B4-BE49-F238E27FC236}">
                <a16:creationId xmlns:a16="http://schemas.microsoft.com/office/drawing/2014/main" id="{D3764814-5C24-4FAE-91BC-9FC090F3666C}"/>
              </a:ext>
            </a:extLst>
          </p:cNvPr>
          <p:cNvSpPr>
            <a:spLocks noGrp="1" noChangeArrowheads="1"/>
          </p:cNvSpPr>
          <p:nvPr>
            <p:ph type="body" sz="half" idx="1"/>
          </p:nvPr>
        </p:nvSpPr>
        <p:spPr>
          <a:xfrm>
            <a:off x="393967" y="1288515"/>
            <a:ext cx="4840449" cy="4728594"/>
          </a:xfrm>
        </p:spPr>
        <p:txBody>
          <a:bodyPr>
            <a:normAutofit lnSpcReduction="10000"/>
          </a:bodyPr>
          <a:lstStyle/>
          <a:p>
            <a:pPr eaLnBrk="1" hangingPunct="1">
              <a:lnSpc>
                <a:spcPct val="90000"/>
              </a:lnSpc>
              <a:buFontTx/>
              <a:buNone/>
            </a:pPr>
            <a:r>
              <a:rPr lang="en-US" altLang="en-US" sz="1800" dirty="0">
                <a:solidFill>
                  <a:srgbClr val="000000"/>
                </a:solidFill>
                <a:latin typeface="Arial Narrow" panose="020B0606020202030204" pitchFamily="34" charset="0"/>
              </a:rPr>
              <a:t>“</a:t>
            </a:r>
            <a:r>
              <a:rPr lang="en-US" altLang="en-US" sz="2400" dirty="0">
                <a:solidFill>
                  <a:srgbClr val="000000"/>
                </a:solidFill>
                <a:latin typeface="Arial Narrow" panose="020B0606020202030204" pitchFamily="34" charset="0"/>
              </a:rPr>
              <a:t>Alcoholism is a primary, chronic disease with genetic, psychosocial and environmental factors influencing its development and manifestations. The disease is often progressive and fatal. </a:t>
            </a:r>
          </a:p>
          <a:p>
            <a:pPr eaLnBrk="1" hangingPunct="1">
              <a:lnSpc>
                <a:spcPct val="90000"/>
              </a:lnSpc>
              <a:buFontTx/>
              <a:buNone/>
            </a:pPr>
            <a:endParaRPr lang="en-US" altLang="en-US" sz="2400" dirty="0">
              <a:solidFill>
                <a:srgbClr val="000000"/>
              </a:solidFill>
              <a:latin typeface="Arial Narrow" panose="020B0606020202030204" pitchFamily="34" charset="0"/>
            </a:endParaRPr>
          </a:p>
          <a:p>
            <a:pPr eaLnBrk="1" hangingPunct="1">
              <a:lnSpc>
                <a:spcPct val="90000"/>
              </a:lnSpc>
              <a:buFontTx/>
              <a:buNone/>
            </a:pPr>
            <a:r>
              <a:rPr lang="en-US" altLang="en-US" sz="2400" dirty="0">
                <a:solidFill>
                  <a:srgbClr val="000000"/>
                </a:solidFill>
                <a:latin typeface="Arial Narrow" panose="020B0606020202030204" pitchFamily="34" charset="0"/>
              </a:rPr>
              <a:t>It is characterized by continuous or periodic impaired control over drinking, preoccupation with the drug alcohol, use of alcohol despite adverse consequences, and distortions in thinking, most notably denial.” </a:t>
            </a:r>
            <a:endParaRPr lang="en-US" altLang="en-US" sz="2400" dirty="0">
              <a:latin typeface="Arial Narrow" panose="020B0606020202030204" pitchFamily="34" charset="0"/>
            </a:endParaRPr>
          </a:p>
          <a:p>
            <a:pPr eaLnBrk="1" hangingPunct="1">
              <a:lnSpc>
                <a:spcPct val="90000"/>
              </a:lnSpc>
              <a:buFontTx/>
              <a:buNone/>
            </a:pPr>
            <a:endParaRPr lang="en-US" altLang="en-US" sz="1600" dirty="0">
              <a:latin typeface="Arial Narrow" panose="020B0606020202030204" pitchFamily="34" charset="0"/>
            </a:endParaRPr>
          </a:p>
          <a:p>
            <a:pPr eaLnBrk="1" hangingPunct="1">
              <a:lnSpc>
                <a:spcPct val="90000"/>
              </a:lnSpc>
              <a:buFontTx/>
              <a:buNone/>
            </a:pPr>
            <a:r>
              <a:rPr lang="en-US" altLang="en-US" sz="1100" dirty="0">
                <a:latin typeface="Arial Narrow" panose="020B0606020202030204" pitchFamily="34" charset="0"/>
              </a:rPr>
              <a:t>(National Council on Alcoholism and Drug Dependence, Inc. 2/3/90)</a:t>
            </a:r>
          </a:p>
          <a:p>
            <a:pPr eaLnBrk="1" hangingPunct="1">
              <a:lnSpc>
                <a:spcPct val="90000"/>
              </a:lnSpc>
            </a:pPr>
            <a:endParaRPr lang="en-US" altLang="en-US" sz="1800" dirty="0">
              <a:latin typeface="Arial Narrow" panose="020B0606020202030204" pitchFamily="34" charset="0"/>
            </a:endParaRPr>
          </a:p>
        </p:txBody>
      </p:sp>
      <p:pic>
        <p:nvPicPr>
          <p:cNvPr id="4" name="Content Placeholder 3">
            <a:extLst>
              <a:ext uri="{FF2B5EF4-FFF2-40B4-BE49-F238E27FC236}">
                <a16:creationId xmlns:a16="http://schemas.microsoft.com/office/drawing/2014/main" id="{4FEC28B8-569E-49FA-A288-CC0171F2FF61}"/>
              </a:ext>
            </a:extLst>
          </p:cNvPr>
          <p:cNvPicPr>
            <a:picLocks noGrp="1" noChangeAspect="1"/>
          </p:cNvPicPr>
          <p:nvPr>
            <p:ph sz="half" idx="2"/>
          </p:nvPr>
        </p:nvPicPr>
        <p:blipFill>
          <a:blip r:embed="rId3"/>
          <a:stretch>
            <a:fillRect/>
          </a:stretch>
        </p:blipFill>
        <p:spPr>
          <a:xfrm>
            <a:off x="4643527" y="5154358"/>
            <a:ext cx="2222642" cy="1479067"/>
          </a:xfrm>
          <a:prstGeom prst="rect">
            <a:avLst/>
          </a:prstGeom>
        </p:spPr>
      </p:pic>
      <p:pic>
        <p:nvPicPr>
          <p:cNvPr id="5" name="Picture 4">
            <a:extLst>
              <a:ext uri="{FF2B5EF4-FFF2-40B4-BE49-F238E27FC236}">
                <a16:creationId xmlns:a16="http://schemas.microsoft.com/office/drawing/2014/main" id="{B676EFDA-AE82-4032-9D8C-7FF997FDDDFE}"/>
              </a:ext>
            </a:extLst>
          </p:cNvPr>
          <p:cNvPicPr>
            <a:picLocks noChangeAspect="1"/>
          </p:cNvPicPr>
          <p:nvPr/>
        </p:nvPicPr>
        <p:blipFill>
          <a:blip r:embed="rId4"/>
          <a:stretch>
            <a:fillRect/>
          </a:stretch>
        </p:blipFill>
        <p:spPr>
          <a:xfrm>
            <a:off x="5418659" y="546847"/>
            <a:ext cx="6563664" cy="5266724"/>
          </a:xfrm>
          <a:prstGeom prst="rect">
            <a:avLst/>
          </a:prstGeom>
        </p:spPr>
      </p:pic>
      <p:sp>
        <p:nvSpPr>
          <p:cNvPr id="2" name="Date Placeholder 1">
            <a:extLst>
              <a:ext uri="{FF2B5EF4-FFF2-40B4-BE49-F238E27FC236}">
                <a16:creationId xmlns:a16="http://schemas.microsoft.com/office/drawing/2014/main" id="{1256E00F-819A-459C-B89F-1FFCC0358599}"/>
              </a:ext>
            </a:extLst>
          </p:cNvPr>
          <p:cNvSpPr>
            <a:spLocks noGrp="1"/>
          </p:cNvSpPr>
          <p:nvPr>
            <p:ph type="dt" sz="half" idx="10"/>
          </p:nvPr>
        </p:nvSpPr>
        <p:spPr/>
        <p:txBody>
          <a:bodyPr/>
          <a:lstStyle/>
          <a:p>
            <a:pPr>
              <a:defRPr/>
            </a:pPr>
            <a:fld id="{B854614F-7000-47DC-9CC4-A19CA09115B1}" type="datetime1">
              <a:rPr lang="en-US" smtClean="0"/>
              <a:t>4/8/2022</a:t>
            </a:fld>
            <a:endParaRPr lang="en-US"/>
          </a:p>
        </p:txBody>
      </p:sp>
      <p:sp>
        <p:nvSpPr>
          <p:cNvPr id="3" name="Slide Number Placeholder 2">
            <a:extLst>
              <a:ext uri="{FF2B5EF4-FFF2-40B4-BE49-F238E27FC236}">
                <a16:creationId xmlns:a16="http://schemas.microsoft.com/office/drawing/2014/main" id="{4676DE0D-BE8F-4FFD-8B04-9CA396FACFD5}"/>
              </a:ext>
            </a:extLst>
          </p:cNvPr>
          <p:cNvSpPr>
            <a:spLocks noGrp="1"/>
          </p:cNvSpPr>
          <p:nvPr>
            <p:ph type="sldNum" sz="quarter" idx="12"/>
          </p:nvPr>
        </p:nvSpPr>
        <p:spPr/>
        <p:txBody>
          <a:bodyPr/>
          <a:lstStyle/>
          <a:p>
            <a:fld id="{5F0751F0-D5EA-46D9-95E4-4F33B9681510}" type="slidenum">
              <a:rPr lang="en-US" altLang="en-US" smtClean="0"/>
              <a:pPr/>
              <a:t>11</a:t>
            </a:fld>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9C71D-B986-41FE-AE38-A209ACEEC65F}"/>
              </a:ext>
            </a:extLst>
          </p:cNvPr>
          <p:cNvSpPr>
            <a:spLocks noGrp="1"/>
          </p:cNvSpPr>
          <p:nvPr>
            <p:ph type="title"/>
          </p:nvPr>
        </p:nvSpPr>
        <p:spPr/>
        <p:txBody>
          <a:bodyPr/>
          <a:lstStyle/>
          <a:p>
            <a:r>
              <a:rPr lang="en-US" dirty="0"/>
              <a:t>ASAM </a:t>
            </a:r>
            <a:r>
              <a:rPr lang="en-US" sz="3200" dirty="0"/>
              <a:t>(American Society of Addiction Medicine)</a:t>
            </a:r>
            <a:endParaRPr lang="en-US" dirty="0"/>
          </a:p>
        </p:txBody>
      </p:sp>
      <p:sp>
        <p:nvSpPr>
          <p:cNvPr id="3" name="Content Placeholder 2">
            <a:extLst>
              <a:ext uri="{FF2B5EF4-FFF2-40B4-BE49-F238E27FC236}">
                <a16:creationId xmlns:a16="http://schemas.microsoft.com/office/drawing/2014/main" id="{83594820-E28A-49EF-91BE-6E728691A154}"/>
              </a:ext>
            </a:extLst>
          </p:cNvPr>
          <p:cNvSpPr>
            <a:spLocks noGrp="1"/>
          </p:cNvSpPr>
          <p:nvPr>
            <p:ph sz="half" idx="1"/>
          </p:nvPr>
        </p:nvSpPr>
        <p:spPr/>
        <p:txBody>
          <a:bodyPr>
            <a:normAutofit fontScale="77500" lnSpcReduction="20000"/>
          </a:bodyPr>
          <a:lstStyle/>
          <a:p>
            <a:pPr marL="0" marR="0">
              <a:lnSpc>
                <a:spcPct val="115000"/>
              </a:lnSpc>
              <a:spcBef>
                <a:spcPts val="0"/>
              </a:spcBef>
              <a:spcAft>
                <a:spcPts val="1000"/>
              </a:spcAft>
            </a:pPr>
            <a:r>
              <a:rPr lang="en-US" sz="3000" dirty="0">
                <a:effectLst/>
                <a:latin typeface="Calibri" panose="020F0502020204030204" pitchFamily="34" charset="0"/>
                <a:ea typeface="Times New Roman" panose="02020603050405020304" pitchFamily="18" charset="0"/>
                <a:cs typeface="Times New Roman" panose="02020603050405020304" pitchFamily="18" charset="0"/>
              </a:rPr>
              <a:t>Addiction is a </a:t>
            </a:r>
            <a:r>
              <a:rPr lang="en-US" sz="30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primary, chronic disease of brain reward, motivation, memory and related circuitry</a:t>
            </a:r>
            <a:r>
              <a:rPr lang="en-US" sz="3000" dirty="0">
                <a:effectLst/>
                <a:latin typeface="Calibri" panose="020F0502020204030204" pitchFamily="34" charset="0"/>
                <a:ea typeface="Times New Roman" panose="02020603050405020304" pitchFamily="18" charset="0"/>
                <a:cs typeface="Times New Roman" panose="02020603050405020304" pitchFamily="18" charset="0"/>
              </a:rPr>
              <a:t>. Dysfunction in these circuits leads to characteristic biological, psychological, social and spiritual manifestations. This is reflected in an individual pathologically pursuing reward and/or relief by substance use and other behaviors.</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Content Placeholder 3">
            <a:extLst>
              <a:ext uri="{FF2B5EF4-FFF2-40B4-BE49-F238E27FC236}">
                <a16:creationId xmlns:a16="http://schemas.microsoft.com/office/drawing/2014/main" id="{767D1AEC-4BA0-4964-B0F9-06AA3A0C0079}"/>
              </a:ext>
            </a:extLst>
          </p:cNvPr>
          <p:cNvSpPr>
            <a:spLocks noGrp="1"/>
          </p:cNvSpPr>
          <p:nvPr>
            <p:ph sz="half" idx="2"/>
          </p:nvPr>
        </p:nvSpPr>
        <p:spPr/>
        <p:txBody>
          <a:bodyPr>
            <a:normAutofit fontScale="77500" lnSpcReduction="20000"/>
          </a:bodyPr>
          <a:lstStyle/>
          <a:p>
            <a:pPr>
              <a:lnSpc>
                <a:spcPct val="120000"/>
              </a:lnSpc>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Addiction is characterized by inability to consistently abstain, impairment in behavioral control, craving, diminished recognition of significant problems with one’s behaviors and interpersonal relationships, and a dysfunctional emotional response. Like other chronic diseases, addiction often involves cycles of relapse and remission. Without treatment or engagement in recovery activities, addiction is progressive and can result in disability or premature death.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Date Placeholder 4">
            <a:extLst>
              <a:ext uri="{FF2B5EF4-FFF2-40B4-BE49-F238E27FC236}">
                <a16:creationId xmlns:a16="http://schemas.microsoft.com/office/drawing/2014/main" id="{2A82555C-C3D5-4545-8D41-174D0DF4C37F}"/>
              </a:ext>
            </a:extLst>
          </p:cNvPr>
          <p:cNvSpPr>
            <a:spLocks noGrp="1"/>
          </p:cNvSpPr>
          <p:nvPr>
            <p:ph type="dt" sz="half" idx="10"/>
          </p:nvPr>
        </p:nvSpPr>
        <p:spPr/>
        <p:txBody>
          <a:bodyPr/>
          <a:lstStyle/>
          <a:p>
            <a:fld id="{3659DDA4-A846-4882-8F63-4056011AEBA9}" type="datetime1">
              <a:rPr lang="en-US" smtClean="0"/>
              <a:t>4/8/2022</a:t>
            </a:fld>
            <a:endParaRPr lang="en-US"/>
          </a:p>
        </p:txBody>
      </p:sp>
      <p:sp>
        <p:nvSpPr>
          <p:cNvPr id="6" name="Slide Number Placeholder 5">
            <a:extLst>
              <a:ext uri="{FF2B5EF4-FFF2-40B4-BE49-F238E27FC236}">
                <a16:creationId xmlns:a16="http://schemas.microsoft.com/office/drawing/2014/main" id="{D0C0687E-A4BD-4805-A3AA-9325E526F07F}"/>
              </a:ext>
            </a:extLst>
          </p:cNvPr>
          <p:cNvSpPr>
            <a:spLocks noGrp="1"/>
          </p:cNvSpPr>
          <p:nvPr>
            <p:ph type="sldNum" sz="quarter" idx="12"/>
          </p:nvPr>
        </p:nvSpPr>
        <p:spPr/>
        <p:txBody>
          <a:bodyPr/>
          <a:lstStyle/>
          <a:p>
            <a:fld id="{6936BA0D-41C5-4810-93A6-DC58350A903A}" type="slidenum">
              <a:rPr lang="en-US" smtClean="0"/>
              <a:t>12</a:t>
            </a:fld>
            <a:endParaRPr lang="en-US"/>
          </a:p>
        </p:txBody>
      </p:sp>
    </p:spTree>
    <p:extLst>
      <p:ext uri="{BB962C8B-B14F-4D97-AF65-F5344CB8AC3E}">
        <p14:creationId xmlns:p14="http://schemas.microsoft.com/office/powerpoint/2010/main" val="3355533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1755F-1387-4F69-9A9B-56A0D596949F}"/>
              </a:ext>
            </a:extLst>
          </p:cNvPr>
          <p:cNvSpPr>
            <a:spLocks noGrp="1"/>
          </p:cNvSpPr>
          <p:nvPr>
            <p:ph type="title"/>
          </p:nvPr>
        </p:nvSpPr>
        <p:spPr>
          <a:xfrm>
            <a:off x="83191" y="79899"/>
            <a:ext cx="10515600" cy="1325563"/>
          </a:xfrm>
        </p:spPr>
        <p:txBody>
          <a:bodyPr/>
          <a:lstStyle/>
          <a:p>
            <a:r>
              <a:rPr lang="en-US" dirty="0"/>
              <a:t>Definition of a Disease</a:t>
            </a:r>
          </a:p>
        </p:txBody>
      </p:sp>
      <p:sp>
        <p:nvSpPr>
          <p:cNvPr id="3" name="Content Placeholder 2">
            <a:extLst>
              <a:ext uri="{FF2B5EF4-FFF2-40B4-BE49-F238E27FC236}">
                <a16:creationId xmlns:a16="http://schemas.microsoft.com/office/drawing/2014/main" id="{6C285466-0934-4F3E-B55C-A37830F873FB}"/>
              </a:ext>
            </a:extLst>
          </p:cNvPr>
          <p:cNvSpPr>
            <a:spLocks noGrp="1"/>
          </p:cNvSpPr>
          <p:nvPr>
            <p:ph idx="1"/>
          </p:nvPr>
        </p:nvSpPr>
        <p:spPr>
          <a:xfrm>
            <a:off x="838200" y="1149292"/>
            <a:ext cx="10515600" cy="5446717"/>
          </a:xfrm>
        </p:spPr>
        <p:txBody>
          <a:bodyPr>
            <a:normAutofit fontScale="92500"/>
          </a:bodyPr>
          <a:lstStyle/>
          <a:p>
            <a:r>
              <a:rPr lang="en-US" dirty="0"/>
              <a:t>To be defined as a disease by the AMA a condition needs to be: </a:t>
            </a:r>
          </a:p>
          <a:p>
            <a:r>
              <a:rPr lang="en-US" dirty="0"/>
              <a:t>Chronic</a:t>
            </a:r>
          </a:p>
          <a:p>
            <a:r>
              <a:rPr lang="en-US" dirty="0"/>
              <a:t>Demonstrate a Progressive course over time</a:t>
            </a:r>
          </a:p>
          <a:p>
            <a:r>
              <a:rPr lang="en-US" dirty="0"/>
              <a:t>Terminal</a:t>
            </a:r>
          </a:p>
          <a:p>
            <a:r>
              <a:rPr lang="en-US" dirty="0">
                <a:solidFill>
                  <a:schemeClr val="accent1"/>
                </a:solidFill>
              </a:rPr>
              <a:t>Ongoing treatment and no Cure</a:t>
            </a:r>
          </a:p>
          <a:p>
            <a:endParaRPr lang="en-US" dirty="0"/>
          </a:p>
          <a:p>
            <a:r>
              <a:rPr lang="en-US" dirty="0"/>
              <a:t>If addiction was a mere Substance problem, then removal of the substance would be the solution. But we all can attest that is simply Not the case</a:t>
            </a:r>
          </a:p>
          <a:p>
            <a:r>
              <a:rPr lang="en-US" dirty="0"/>
              <a:t>Recovery is about Staying Stopped. </a:t>
            </a:r>
          </a:p>
          <a:p>
            <a:r>
              <a:rPr lang="en-US" dirty="0"/>
              <a:t>Human body does Not return to baseline once abstinence has been established. Actually stops at that point. Hence the saying and the science, a person picks up where they left off. </a:t>
            </a:r>
          </a:p>
        </p:txBody>
      </p:sp>
      <p:sp>
        <p:nvSpPr>
          <p:cNvPr id="4" name="Date Placeholder 3">
            <a:extLst>
              <a:ext uri="{FF2B5EF4-FFF2-40B4-BE49-F238E27FC236}">
                <a16:creationId xmlns:a16="http://schemas.microsoft.com/office/drawing/2014/main" id="{5EE8B546-3B5F-4B51-AA71-88AA2CD9C700}"/>
              </a:ext>
            </a:extLst>
          </p:cNvPr>
          <p:cNvSpPr>
            <a:spLocks noGrp="1"/>
          </p:cNvSpPr>
          <p:nvPr>
            <p:ph type="dt" sz="half" idx="10"/>
          </p:nvPr>
        </p:nvSpPr>
        <p:spPr/>
        <p:txBody>
          <a:bodyPr/>
          <a:lstStyle/>
          <a:p>
            <a:fld id="{7A648FF9-5425-4DDF-A0CC-2F693027F921}" type="datetime1">
              <a:rPr lang="en-US" smtClean="0"/>
              <a:t>4/8/2022</a:t>
            </a:fld>
            <a:endParaRPr lang="en-US"/>
          </a:p>
        </p:txBody>
      </p:sp>
      <p:sp>
        <p:nvSpPr>
          <p:cNvPr id="5" name="Slide Number Placeholder 4">
            <a:extLst>
              <a:ext uri="{FF2B5EF4-FFF2-40B4-BE49-F238E27FC236}">
                <a16:creationId xmlns:a16="http://schemas.microsoft.com/office/drawing/2014/main" id="{CD8412E3-49FF-4B70-AA52-7CBC0D458341}"/>
              </a:ext>
            </a:extLst>
          </p:cNvPr>
          <p:cNvSpPr>
            <a:spLocks noGrp="1"/>
          </p:cNvSpPr>
          <p:nvPr>
            <p:ph type="sldNum" sz="quarter" idx="12"/>
          </p:nvPr>
        </p:nvSpPr>
        <p:spPr/>
        <p:txBody>
          <a:bodyPr/>
          <a:lstStyle/>
          <a:p>
            <a:fld id="{6936BA0D-41C5-4810-93A6-DC58350A903A}" type="slidenum">
              <a:rPr lang="en-US" smtClean="0"/>
              <a:t>13</a:t>
            </a:fld>
            <a:endParaRPr lang="en-US"/>
          </a:p>
        </p:txBody>
      </p:sp>
    </p:spTree>
    <p:extLst>
      <p:ext uri="{BB962C8B-B14F-4D97-AF65-F5344CB8AC3E}">
        <p14:creationId xmlns:p14="http://schemas.microsoft.com/office/powerpoint/2010/main" val="2468388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387AE-34A1-4F76-BF07-732025BFA11A}"/>
              </a:ext>
            </a:extLst>
          </p:cNvPr>
          <p:cNvSpPr>
            <a:spLocks noGrp="1"/>
          </p:cNvSpPr>
          <p:nvPr>
            <p:ph type="title"/>
          </p:nvPr>
        </p:nvSpPr>
        <p:spPr>
          <a:xfrm>
            <a:off x="6096001" y="333910"/>
            <a:ext cx="5439236" cy="6190180"/>
          </a:xfrm>
        </p:spPr>
        <p:txBody>
          <a:bodyPr>
            <a:normAutofit fontScale="90000"/>
          </a:bodyPr>
          <a:lstStyle/>
          <a:p>
            <a:r>
              <a:rPr lang="en-US" dirty="0"/>
              <a:t>Disease?</a:t>
            </a:r>
            <a:br>
              <a:rPr lang="en-US" dirty="0"/>
            </a:br>
            <a:r>
              <a:rPr lang="en-US" i="1" dirty="0"/>
              <a:t>Generally accepted now that Addiction IS a disease. </a:t>
            </a:r>
            <a:br>
              <a:rPr lang="en-US" i="1" dirty="0"/>
            </a:br>
            <a:br>
              <a:rPr lang="en-US" dirty="0"/>
            </a:br>
            <a:r>
              <a:rPr lang="en-US" dirty="0"/>
              <a:t>One simple reason?</a:t>
            </a:r>
            <a:br>
              <a:rPr lang="en-US" dirty="0"/>
            </a:br>
            <a:r>
              <a:rPr lang="en-US" dirty="0"/>
              <a:t>Humans are Unable to override Neurology and Metabolism through cognitive  choice or execution of Will Power</a:t>
            </a:r>
          </a:p>
        </p:txBody>
      </p:sp>
      <p:pic>
        <p:nvPicPr>
          <p:cNvPr id="4" name="Content Placeholder 3">
            <a:extLst>
              <a:ext uri="{FF2B5EF4-FFF2-40B4-BE49-F238E27FC236}">
                <a16:creationId xmlns:a16="http://schemas.microsoft.com/office/drawing/2014/main" id="{082EC0A5-4BF4-43F3-BFA2-7D89A79F2688}"/>
              </a:ext>
            </a:extLst>
          </p:cNvPr>
          <p:cNvPicPr>
            <a:picLocks noGrp="1" noChangeAspect="1"/>
          </p:cNvPicPr>
          <p:nvPr>
            <p:ph idx="1"/>
          </p:nvPr>
        </p:nvPicPr>
        <p:blipFill>
          <a:blip r:embed="rId2"/>
          <a:stretch>
            <a:fillRect/>
          </a:stretch>
        </p:blipFill>
        <p:spPr>
          <a:xfrm>
            <a:off x="408791" y="445306"/>
            <a:ext cx="4012240" cy="4795583"/>
          </a:xfrm>
          <a:prstGeom prst="rect">
            <a:avLst/>
          </a:prstGeom>
        </p:spPr>
      </p:pic>
      <p:sp>
        <p:nvSpPr>
          <p:cNvPr id="3" name="Date Placeholder 2">
            <a:extLst>
              <a:ext uri="{FF2B5EF4-FFF2-40B4-BE49-F238E27FC236}">
                <a16:creationId xmlns:a16="http://schemas.microsoft.com/office/drawing/2014/main" id="{9082DFB4-F4FC-443B-9008-6908E48B4DA2}"/>
              </a:ext>
            </a:extLst>
          </p:cNvPr>
          <p:cNvSpPr>
            <a:spLocks noGrp="1"/>
          </p:cNvSpPr>
          <p:nvPr>
            <p:ph type="dt" sz="half" idx="10"/>
          </p:nvPr>
        </p:nvSpPr>
        <p:spPr/>
        <p:txBody>
          <a:bodyPr/>
          <a:lstStyle/>
          <a:p>
            <a:fld id="{106CADBD-70A1-425A-BB33-8EE8D1ED482B}" type="datetime1">
              <a:rPr lang="en-US" smtClean="0"/>
              <a:t>4/8/2022</a:t>
            </a:fld>
            <a:endParaRPr lang="en-US"/>
          </a:p>
        </p:txBody>
      </p:sp>
      <p:sp>
        <p:nvSpPr>
          <p:cNvPr id="5" name="Slide Number Placeholder 4">
            <a:extLst>
              <a:ext uri="{FF2B5EF4-FFF2-40B4-BE49-F238E27FC236}">
                <a16:creationId xmlns:a16="http://schemas.microsoft.com/office/drawing/2014/main" id="{4F796935-15B3-415F-9E2B-645E58B28606}"/>
              </a:ext>
            </a:extLst>
          </p:cNvPr>
          <p:cNvSpPr>
            <a:spLocks noGrp="1"/>
          </p:cNvSpPr>
          <p:nvPr>
            <p:ph type="sldNum" sz="quarter" idx="12"/>
          </p:nvPr>
        </p:nvSpPr>
        <p:spPr/>
        <p:txBody>
          <a:bodyPr/>
          <a:lstStyle/>
          <a:p>
            <a:fld id="{6936BA0D-41C5-4810-93A6-DC58350A903A}" type="slidenum">
              <a:rPr lang="en-US" smtClean="0"/>
              <a:t>14</a:t>
            </a:fld>
            <a:endParaRPr lang="en-US"/>
          </a:p>
        </p:txBody>
      </p:sp>
    </p:spTree>
    <p:extLst>
      <p:ext uri="{BB962C8B-B14F-4D97-AF65-F5344CB8AC3E}">
        <p14:creationId xmlns:p14="http://schemas.microsoft.com/office/powerpoint/2010/main" val="2686187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55C73-1B2E-4BD5-BBD8-7DF91019D6C2}"/>
              </a:ext>
            </a:extLst>
          </p:cNvPr>
          <p:cNvSpPr>
            <a:spLocks noGrp="1"/>
          </p:cNvSpPr>
          <p:nvPr>
            <p:ph type="title"/>
          </p:nvPr>
        </p:nvSpPr>
        <p:spPr>
          <a:xfrm>
            <a:off x="225804" y="113455"/>
            <a:ext cx="10515600" cy="1325563"/>
          </a:xfrm>
        </p:spPr>
        <p:txBody>
          <a:bodyPr/>
          <a:lstStyle/>
          <a:p>
            <a:r>
              <a:rPr lang="en-US" dirty="0"/>
              <a:t>Addiction as a Disease of Reward Pathway</a:t>
            </a:r>
          </a:p>
        </p:txBody>
      </p:sp>
      <p:sp>
        <p:nvSpPr>
          <p:cNvPr id="4" name="Title 1">
            <a:extLst>
              <a:ext uri="{FF2B5EF4-FFF2-40B4-BE49-F238E27FC236}">
                <a16:creationId xmlns:a16="http://schemas.microsoft.com/office/drawing/2014/main" id="{8DEF1F54-5DF4-492C-A6AC-7B1C22C61294}"/>
              </a:ext>
            </a:extLst>
          </p:cNvPr>
          <p:cNvSpPr>
            <a:spLocks noGrp="1"/>
          </p:cNvSpPr>
          <p:nvPr>
            <p:ph idx="1"/>
          </p:nvPr>
        </p:nvSpPr>
        <p:spPr>
          <a:xfrm>
            <a:off x="511728" y="1082180"/>
            <a:ext cx="10842072" cy="5662365"/>
          </a:xfrm>
        </p:spPr>
        <p:txBody>
          <a:bodyPr>
            <a:normAutofit/>
          </a:bodyPr>
          <a:lstStyle/>
          <a:p>
            <a:r>
              <a:rPr lang="en-US" dirty="0"/>
              <a:t>Addiction may start from an emotional or psychological trigger</a:t>
            </a:r>
          </a:p>
          <a:p>
            <a:r>
              <a:rPr lang="en-US" dirty="0"/>
              <a:t>If the purpose of the use results in Boost to Dopamine and overall reaction of the Reward Pathway in the Brain, then addiction has action potential</a:t>
            </a:r>
          </a:p>
          <a:p>
            <a:r>
              <a:rPr lang="en-US" dirty="0"/>
              <a:t>IF addiction is in place</a:t>
            </a:r>
          </a:p>
          <a:p>
            <a:pPr lvl="1"/>
            <a:r>
              <a:rPr lang="en-US" dirty="0"/>
              <a:t>Satiation Center doesn’t work and ultimately the survival control center stops communicating properly</a:t>
            </a:r>
          </a:p>
          <a:p>
            <a:pPr lvl="1"/>
            <a:r>
              <a:rPr lang="en-US" dirty="0"/>
              <a:t>Literally short circuited and person does, says things that are contrary to rational behavior and even their own belief system</a:t>
            </a:r>
          </a:p>
          <a:p>
            <a:pPr lvl="1"/>
            <a:r>
              <a:rPr lang="en-US" dirty="0"/>
              <a:t>Unable to override this short circuited system through exertion of will power or choice</a:t>
            </a:r>
          </a:p>
          <a:p>
            <a:pPr marL="457200" lvl="1" indent="0">
              <a:buNone/>
            </a:pPr>
            <a:br>
              <a:rPr lang="en-US" dirty="0"/>
            </a:br>
            <a:r>
              <a:rPr lang="en-US" sz="2800" i="1" dirty="0"/>
              <a:t>Humans are Unable to override Neurology and Metabolism through cognitive  choice or execution of Will Power</a:t>
            </a:r>
          </a:p>
        </p:txBody>
      </p:sp>
      <p:sp>
        <p:nvSpPr>
          <p:cNvPr id="3" name="Date Placeholder 2">
            <a:extLst>
              <a:ext uri="{FF2B5EF4-FFF2-40B4-BE49-F238E27FC236}">
                <a16:creationId xmlns:a16="http://schemas.microsoft.com/office/drawing/2014/main" id="{0A7D9A53-2103-4D48-92A0-5601ED49DFAF}"/>
              </a:ext>
            </a:extLst>
          </p:cNvPr>
          <p:cNvSpPr>
            <a:spLocks noGrp="1"/>
          </p:cNvSpPr>
          <p:nvPr>
            <p:ph type="dt" sz="half" idx="10"/>
          </p:nvPr>
        </p:nvSpPr>
        <p:spPr/>
        <p:txBody>
          <a:bodyPr/>
          <a:lstStyle/>
          <a:p>
            <a:fld id="{DD441C09-CC91-4172-B839-AFBEDE58BFCF}" type="datetime1">
              <a:rPr lang="en-US" smtClean="0"/>
              <a:t>4/8/2022</a:t>
            </a:fld>
            <a:endParaRPr lang="en-US"/>
          </a:p>
        </p:txBody>
      </p:sp>
      <p:sp>
        <p:nvSpPr>
          <p:cNvPr id="5" name="Slide Number Placeholder 4">
            <a:extLst>
              <a:ext uri="{FF2B5EF4-FFF2-40B4-BE49-F238E27FC236}">
                <a16:creationId xmlns:a16="http://schemas.microsoft.com/office/drawing/2014/main" id="{A61C3363-6F26-4AB1-B9F4-4095578482B2}"/>
              </a:ext>
            </a:extLst>
          </p:cNvPr>
          <p:cNvSpPr>
            <a:spLocks noGrp="1"/>
          </p:cNvSpPr>
          <p:nvPr>
            <p:ph type="sldNum" sz="quarter" idx="12"/>
          </p:nvPr>
        </p:nvSpPr>
        <p:spPr/>
        <p:txBody>
          <a:bodyPr/>
          <a:lstStyle/>
          <a:p>
            <a:fld id="{6936BA0D-41C5-4810-93A6-DC58350A903A}" type="slidenum">
              <a:rPr lang="en-US" smtClean="0"/>
              <a:t>15</a:t>
            </a:fld>
            <a:endParaRPr lang="en-US"/>
          </a:p>
        </p:txBody>
      </p:sp>
    </p:spTree>
    <p:extLst>
      <p:ext uri="{BB962C8B-B14F-4D97-AF65-F5344CB8AC3E}">
        <p14:creationId xmlns:p14="http://schemas.microsoft.com/office/powerpoint/2010/main" val="1659978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55C73-1B2E-4BD5-BBD8-7DF91019D6C2}"/>
              </a:ext>
            </a:extLst>
          </p:cNvPr>
          <p:cNvSpPr>
            <a:spLocks noGrp="1"/>
          </p:cNvSpPr>
          <p:nvPr>
            <p:ph type="title"/>
          </p:nvPr>
        </p:nvSpPr>
        <p:spPr>
          <a:xfrm>
            <a:off x="225804" y="113455"/>
            <a:ext cx="10515600" cy="1325563"/>
          </a:xfrm>
        </p:spPr>
        <p:txBody>
          <a:bodyPr/>
          <a:lstStyle/>
          <a:p>
            <a:r>
              <a:rPr lang="en-US" dirty="0"/>
              <a:t>Addiction as a Disease of Reward Pathway</a:t>
            </a:r>
          </a:p>
        </p:txBody>
      </p:sp>
      <p:sp>
        <p:nvSpPr>
          <p:cNvPr id="4" name="Title 1">
            <a:extLst>
              <a:ext uri="{FF2B5EF4-FFF2-40B4-BE49-F238E27FC236}">
                <a16:creationId xmlns:a16="http://schemas.microsoft.com/office/drawing/2014/main" id="{8DEF1F54-5DF4-492C-A6AC-7B1C22C61294}"/>
              </a:ext>
            </a:extLst>
          </p:cNvPr>
          <p:cNvSpPr>
            <a:spLocks noGrp="1"/>
          </p:cNvSpPr>
          <p:nvPr>
            <p:ph idx="1"/>
          </p:nvPr>
        </p:nvSpPr>
        <p:spPr>
          <a:xfrm>
            <a:off x="511728" y="1082180"/>
            <a:ext cx="10842072" cy="5662365"/>
          </a:xfrm>
        </p:spPr>
        <p:txBody>
          <a:bodyPr>
            <a:normAutofit lnSpcReduction="10000"/>
          </a:bodyPr>
          <a:lstStyle/>
          <a:p>
            <a:r>
              <a:rPr lang="en-US" dirty="0"/>
              <a:t>We Can’t change Neurology once a chemical reaction is in place. </a:t>
            </a:r>
          </a:p>
          <a:p>
            <a:r>
              <a:rPr lang="en-US" dirty="0"/>
              <a:t>Especially one that is powerful enough to override survival and normal satiation center. </a:t>
            </a:r>
          </a:p>
          <a:p>
            <a:r>
              <a:rPr lang="en-US" dirty="0"/>
              <a:t>We Can’t Change Metabolism either</a:t>
            </a:r>
          </a:p>
          <a:p>
            <a:endParaRPr lang="en-US" dirty="0"/>
          </a:p>
          <a:p>
            <a:pPr marL="0" indent="0">
              <a:buNone/>
            </a:pPr>
            <a:r>
              <a:rPr lang="en-US" dirty="0"/>
              <a:t>Another Look: The 12-step process refers to Powerlessness. </a:t>
            </a:r>
          </a:p>
          <a:p>
            <a:r>
              <a:rPr lang="en-US" dirty="0"/>
              <a:t>This is often misunderstood and rarely discussed in its entirety</a:t>
            </a:r>
          </a:p>
          <a:p>
            <a:r>
              <a:rPr lang="en-US" dirty="0"/>
              <a:t>Reference to Allergy, abnormal reaction, perfectly capable, successful and competent men who were unable to control their reaction to alcohol </a:t>
            </a:r>
            <a:r>
              <a:rPr lang="en-US" i="1" dirty="0"/>
              <a:t>once it had been consumed. </a:t>
            </a:r>
          </a:p>
          <a:p>
            <a:r>
              <a:rPr lang="en-US" dirty="0"/>
              <a:t>Refers to a person’s inability to stop using from a self will decision and choice. It literally applies to being unable to change my metabolism and my neurology</a:t>
            </a:r>
          </a:p>
        </p:txBody>
      </p:sp>
      <p:sp>
        <p:nvSpPr>
          <p:cNvPr id="3" name="Date Placeholder 2">
            <a:extLst>
              <a:ext uri="{FF2B5EF4-FFF2-40B4-BE49-F238E27FC236}">
                <a16:creationId xmlns:a16="http://schemas.microsoft.com/office/drawing/2014/main" id="{0A7D9A53-2103-4D48-92A0-5601ED49DFAF}"/>
              </a:ext>
            </a:extLst>
          </p:cNvPr>
          <p:cNvSpPr>
            <a:spLocks noGrp="1"/>
          </p:cNvSpPr>
          <p:nvPr>
            <p:ph type="dt" sz="half" idx="10"/>
          </p:nvPr>
        </p:nvSpPr>
        <p:spPr/>
        <p:txBody>
          <a:bodyPr/>
          <a:lstStyle/>
          <a:p>
            <a:fld id="{1431F021-693C-4D38-B926-8F6AA548B2F2}" type="datetime1">
              <a:rPr lang="en-US" smtClean="0"/>
              <a:t>4/8/2022</a:t>
            </a:fld>
            <a:endParaRPr lang="en-US"/>
          </a:p>
        </p:txBody>
      </p:sp>
      <p:sp>
        <p:nvSpPr>
          <p:cNvPr id="5" name="Slide Number Placeholder 4">
            <a:extLst>
              <a:ext uri="{FF2B5EF4-FFF2-40B4-BE49-F238E27FC236}">
                <a16:creationId xmlns:a16="http://schemas.microsoft.com/office/drawing/2014/main" id="{A61C3363-6F26-4AB1-B9F4-4095578482B2}"/>
              </a:ext>
            </a:extLst>
          </p:cNvPr>
          <p:cNvSpPr>
            <a:spLocks noGrp="1"/>
          </p:cNvSpPr>
          <p:nvPr>
            <p:ph type="sldNum" sz="quarter" idx="12"/>
          </p:nvPr>
        </p:nvSpPr>
        <p:spPr/>
        <p:txBody>
          <a:bodyPr/>
          <a:lstStyle/>
          <a:p>
            <a:fld id="{6936BA0D-41C5-4810-93A6-DC58350A903A}" type="slidenum">
              <a:rPr lang="en-US" smtClean="0"/>
              <a:t>16</a:t>
            </a:fld>
            <a:endParaRPr lang="en-US"/>
          </a:p>
        </p:txBody>
      </p:sp>
    </p:spTree>
    <p:extLst>
      <p:ext uri="{BB962C8B-B14F-4D97-AF65-F5344CB8AC3E}">
        <p14:creationId xmlns:p14="http://schemas.microsoft.com/office/powerpoint/2010/main" val="285673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C54DF8E-EDBD-4BB1-BD59-9A44A5171E98}"/>
              </a:ext>
            </a:extLst>
          </p:cNvPr>
          <p:cNvGraphicFramePr>
            <a:graphicFrameLocks noGrp="1"/>
          </p:cNvGraphicFramePr>
          <p:nvPr>
            <p:ph idx="1"/>
            <p:extLst>
              <p:ext uri="{D42A27DB-BD31-4B8C-83A1-F6EECF244321}">
                <p14:modId xmlns:p14="http://schemas.microsoft.com/office/powerpoint/2010/main" val="1551042671"/>
              </p:ext>
            </p:extLst>
          </p:nvPr>
        </p:nvGraphicFramePr>
        <p:xfrm>
          <a:off x="3356386" y="806823"/>
          <a:ext cx="9352878" cy="4453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ate Placeholder 4">
            <a:extLst>
              <a:ext uri="{FF2B5EF4-FFF2-40B4-BE49-F238E27FC236}">
                <a16:creationId xmlns:a16="http://schemas.microsoft.com/office/drawing/2014/main" id="{4A4DA137-A30C-4BA2-8BC8-BF7CA4BE17E6}"/>
              </a:ext>
            </a:extLst>
          </p:cNvPr>
          <p:cNvSpPr>
            <a:spLocks noGrp="1"/>
          </p:cNvSpPr>
          <p:nvPr>
            <p:ph type="dt" sz="half" idx="10"/>
          </p:nvPr>
        </p:nvSpPr>
        <p:spPr/>
        <p:txBody>
          <a:bodyPr/>
          <a:lstStyle/>
          <a:p>
            <a:fld id="{20D049FC-050E-4ED7-BF1F-EF3DDA4C74CE}" type="datetime1">
              <a:rPr lang="en-US" smtClean="0"/>
              <a:t>4/8/2022</a:t>
            </a:fld>
            <a:endParaRPr lang="en-US"/>
          </a:p>
        </p:txBody>
      </p:sp>
      <p:sp>
        <p:nvSpPr>
          <p:cNvPr id="6" name="Slide Number Placeholder 5">
            <a:extLst>
              <a:ext uri="{FF2B5EF4-FFF2-40B4-BE49-F238E27FC236}">
                <a16:creationId xmlns:a16="http://schemas.microsoft.com/office/drawing/2014/main" id="{FE255123-5C3B-41C6-A27D-905C37814D4A}"/>
              </a:ext>
            </a:extLst>
          </p:cNvPr>
          <p:cNvSpPr>
            <a:spLocks noGrp="1"/>
          </p:cNvSpPr>
          <p:nvPr>
            <p:ph type="sldNum" sz="quarter" idx="12"/>
          </p:nvPr>
        </p:nvSpPr>
        <p:spPr/>
        <p:txBody>
          <a:bodyPr/>
          <a:lstStyle/>
          <a:p>
            <a:fld id="{6936BA0D-41C5-4810-93A6-DC58350A903A}" type="slidenum">
              <a:rPr lang="en-US" smtClean="0"/>
              <a:t>17</a:t>
            </a:fld>
            <a:endParaRPr lang="en-US"/>
          </a:p>
        </p:txBody>
      </p:sp>
      <p:sp>
        <p:nvSpPr>
          <p:cNvPr id="8" name="TextBox 7">
            <a:extLst>
              <a:ext uri="{FF2B5EF4-FFF2-40B4-BE49-F238E27FC236}">
                <a16:creationId xmlns:a16="http://schemas.microsoft.com/office/drawing/2014/main" id="{3788B18B-252A-4EAA-8481-B2434A309C26}"/>
              </a:ext>
            </a:extLst>
          </p:cNvPr>
          <p:cNvSpPr txBox="1"/>
          <p:nvPr/>
        </p:nvSpPr>
        <p:spPr>
          <a:xfrm>
            <a:off x="344245" y="323929"/>
            <a:ext cx="4808668" cy="6032421"/>
          </a:xfrm>
          <a:prstGeom prst="rect">
            <a:avLst/>
          </a:prstGeom>
          <a:noFill/>
        </p:spPr>
        <p:txBody>
          <a:bodyPr wrap="square" rtlCol="0">
            <a:spAutoFit/>
          </a:bodyPr>
          <a:lstStyle/>
          <a:p>
            <a:r>
              <a:rPr lang="en-US" sz="2000" u="sng" dirty="0">
                <a:solidFill>
                  <a:schemeClr val="accent1"/>
                </a:solidFill>
              </a:rPr>
              <a:t>Hallmark characteristics of SUD</a:t>
            </a:r>
          </a:p>
          <a:p>
            <a:endParaRPr lang="en-US" sz="2000" dirty="0">
              <a:solidFill>
                <a:schemeClr val="accent1"/>
              </a:solidFill>
            </a:endParaRPr>
          </a:p>
          <a:p>
            <a:r>
              <a:rPr lang="en-US" sz="2000" dirty="0">
                <a:solidFill>
                  <a:schemeClr val="accent1"/>
                </a:solidFill>
              </a:rPr>
              <a:t>Selfishness – Driven by compulsion</a:t>
            </a:r>
          </a:p>
          <a:p>
            <a:endParaRPr lang="en-US" sz="2000" dirty="0">
              <a:solidFill>
                <a:schemeClr val="accent1"/>
              </a:solidFill>
            </a:endParaRPr>
          </a:p>
          <a:p>
            <a:r>
              <a:rPr lang="en-US" sz="2000" dirty="0">
                <a:solidFill>
                  <a:schemeClr val="accent1"/>
                </a:solidFill>
              </a:rPr>
              <a:t>Baffling – In face of serious consequences seem unable to change</a:t>
            </a:r>
          </a:p>
          <a:p>
            <a:br>
              <a:rPr lang="en-US" sz="2000" dirty="0">
                <a:solidFill>
                  <a:schemeClr val="accent1"/>
                </a:solidFill>
              </a:rPr>
            </a:br>
            <a:r>
              <a:rPr lang="en-US" sz="2000" dirty="0">
                <a:solidFill>
                  <a:schemeClr val="accent1"/>
                </a:solidFill>
              </a:rPr>
              <a:t>Manipulation</a:t>
            </a:r>
          </a:p>
          <a:p>
            <a:endParaRPr lang="en-US" sz="2000" dirty="0">
              <a:solidFill>
                <a:schemeClr val="accent1"/>
              </a:solidFill>
            </a:endParaRPr>
          </a:p>
          <a:p>
            <a:r>
              <a:rPr lang="en-US" sz="2000" dirty="0">
                <a:solidFill>
                  <a:schemeClr val="accent1"/>
                </a:solidFill>
              </a:rPr>
              <a:t>Delusion Vs Denial</a:t>
            </a:r>
          </a:p>
          <a:p>
            <a:endParaRPr lang="en-US" sz="2000" dirty="0"/>
          </a:p>
          <a:p>
            <a:r>
              <a:rPr lang="en-US" sz="2000" u="sng" dirty="0"/>
              <a:t>External Damage is MUCH worse than a MH disorder on its own</a:t>
            </a:r>
          </a:p>
          <a:p>
            <a:pPr marL="285750" indent="-285750">
              <a:buFont typeface="Arial" panose="020B0604020202020204" pitchFamily="34" charset="0"/>
              <a:buChar char="•"/>
            </a:pPr>
            <a:r>
              <a:rPr lang="en-US" dirty="0"/>
              <a:t>Loss of kids, marriage, employment</a:t>
            </a:r>
          </a:p>
          <a:p>
            <a:pPr marL="285750" indent="-285750">
              <a:buFont typeface="Arial" panose="020B0604020202020204" pitchFamily="34" charset="0"/>
              <a:buChar char="•"/>
            </a:pPr>
            <a:r>
              <a:rPr lang="en-US" dirty="0"/>
              <a:t>Legal problems</a:t>
            </a:r>
          </a:p>
          <a:p>
            <a:pPr marL="285750" indent="-285750">
              <a:buFont typeface="Arial" panose="020B0604020202020204" pitchFamily="34" charset="0"/>
              <a:buChar char="•"/>
            </a:pPr>
            <a:r>
              <a:rPr lang="en-US" dirty="0"/>
              <a:t>Car wrecks and injuries</a:t>
            </a:r>
          </a:p>
          <a:p>
            <a:pPr marL="285750" indent="-285750">
              <a:buFont typeface="Arial" panose="020B0604020202020204" pitchFamily="34" charset="0"/>
              <a:buChar char="•"/>
            </a:pPr>
            <a:r>
              <a:rPr lang="en-US" dirty="0"/>
              <a:t>Medical problems – the list is endless</a:t>
            </a:r>
          </a:p>
          <a:p>
            <a:pPr marL="285750" indent="-285750">
              <a:buFont typeface="Arial" panose="020B0604020202020204" pitchFamily="34" charset="0"/>
              <a:buChar char="•"/>
            </a:pPr>
            <a:r>
              <a:rPr lang="en-US" dirty="0"/>
              <a:t>Recurring Financial problems</a:t>
            </a:r>
          </a:p>
          <a:p>
            <a:pPr marL="285750" indent="-285750">
              <a:buFont typeface="Arial" panose="020B0604020202020204" pitchFamily="34" charset="0"/>
              <a:buChar char="•"/>
            </a:pPr>
            <a:r>
              <a:rPr lang="en-US" dirty="0"/>
              <a:t>Loss of home</a:t>
            </a:r>
          </a:p>
          <a:p>
            <a:pPr marL="285750" indent="-285750">
              <a:buFont typeface="Arial" panose="020B0604020202020204" pitchFamily="34" charset="0"/>
              <a:buChar char="•"/>
            </a:pPr>
            <a:r>
              <a:rPr lang="en-US" dirty="0"/>
              <a:t>Loss of Freedom</a:t>
            </a:r>
            <a:endParaRPr lang="en-US" sz="2000" dirty="0"/>
          </a:p>
        </p:txBody>
      </p:sp>
    </p:spTree>
    <p:extLst>
      <p:ext uri="{BB962C8B-B14F-4D97-AF65-F5344CB8AC3E}">
        <p14:creationId xmlns:p14="http://schemas.microsoft.com/office/powerpoint/2010/main" val="2052125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5EB82-31A3-40A8-A2D4-11C471AD6E03}"/>
              </a:ext>
            </a:extLst>
          </p:cNvPr>
          <p:cNvSpPr>
            <a:spLocks noGrp="1"/>
          </p:cNvSpPr>
          <p:nvPr>
            <p:ph type="title"/>
          </p:nvPr>
        </p:nvSpPr>
        <p:spPr>
          <a:xfrm>
            <a:off x="447782" y="112968"/>
            <a:ext cx="3641333" cy="6534412"/>
          </a:xfrm>
        </p:spPr>
        <p:txBody>
          <a:bodyPr>
            <a:normAutofit/>
          </a:bodyPr>
          <a:lstStyle/>
          <a:p>
            <a:r>
              <a:rPr lang="en-US" dirty="0"/>
              <a:t>Basic Effects</a:t>
            </a:r>
            <a:br>
              <a:rPr lang="en-US" dirty="0"/>
            </a:br>
            <a:br>
              <a:rPr lang="en-US" sz="2000" dirty="0"/>
            </a:br>
            <a:r>
              <a:rPr lang="en-US" sz="2400" dirty="0">
                <a:solidFill>
                  <a:schemeClr val="accent1"/>
                </a:solidFill>
              </a:rPr>
              <a:t>Its all about the body and the brain</a:t>
            </a:r>
            <a:br>
              <a:rPr lang="en-US" sz="2000" dirty="0"/>
            </a:br>
            <a:br>
              <a:rPr lang="en-US" sz="2000" dirty="0"/>
            </a:br>
            <a:r>
              <a:rPr lang="en-US" sz="2000" dirty="0"/>
              <a:t>When you are looking for effects, we don’t ask about specific behavior because that varies. </a:t>
            </a:r>
            <a:br>
              <a:rPr lang="en-US" sz="2000" dirty="0"/>
            </a:br>
            <a:br>
              <a:rPr lang="en-US" sz="2000" dirty="0"/>
            </a:br>
            <a:r>
              <a:rPr lang="en-US" sz="2000" dirty="0" err="1"/>
              <a:t>Ex:Cocaine</a:t>
            </a:r>
            <a:r>
              <a:rPr lang="en-US" sz="2000" dirty="0"/>
              <a:t> addiction isn’t identified by “did you pawn your children’s toys at Christmas, but those of us with some experience understand that behavior generally is associated with Crack addiction, but not always and not exclusive. </a:t>
            </a:r>
            <a:br>
              <a:rPr lang="en-US" sz="2000" dirty="0"/>
            </a:br>
            <a:r>
              <a:rPr lang="en-US" sz="2000" dirty="0"/>
              <a:t>But when heart is racing, mind is racing, high energy, runny nose, elevated mood is present, then we know its Stimulants. </a:t>
            </a:r>
            <a:endParaRPr lang="en-US" sz="1600" dirty="0"/>
          </a:p>
        </p:txBody>
      </p:sp>
      <p:pic>
        <p:nvPicPr>
          <p:cNvPr id="5" name="Content Placeholder 4">
            <a:extLst>
              <a:ext uri="{FF2B5EF4-FFF2-40B4-BE49-F238E27FC236}">
                <a16:creationId xmlns:a16="http://schemas.microsoft.com/office/drawing/2014/main" id="{CA452EF9-3329-4609-952C-FB7E57DB5A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9768" y="112968"/>
            <a:ext cx="7141128" cy="6534412"/>
          </a:xfrm>
        </p:spPr>
      </p:pic>
      <p:sp>
        <p:nvSpPr>
          <p:cNvPr id="3" name="Date Placeholder 2">
            <a:extLst>
              <a:ext uri="{FF2B5EF4-FFF2-40B4-BE49-F238E27FC236}">
                <a16:creationId xmlns:a16="http://schemas.microsoft.com/office/drawing/2014/main" id="{38869BC2-68D9-4892-8098-CA80A5256AFB}"/>
              </a:ext>
            </a:extLst>
          </p:cNvPr>
          <p:cNvSpPr>
            <a:spLocks noGrp="1"/>
          </p:cNvSpPr>
          <p:nvPr>
            <p:ph type="dt" sz="half" idx="10"/>
          </p:nvPr>
        </p:nvSpPr>
        <p:spPr/>
        <p:txBody>
          <a:bodyPr/>
          <a:lstStyle/>
          <a:p>
            <a:fld id="{F26F94FD-6D76-4A87-AA3B-F2A1C533AC92}" type="datetime1">
              <a:rPr lang="en-US" smtClean="0"/>
              <a:t>4/8/2022</a:t>
            </a:fld>
            <a:endParaRPr lang="en-US"/>
          </a:p>
        </p:txBody>
      </p:sp>
      <p:sp>
        <p:nvSpPr>
          <p:cNvPr id="4" name="Slide Number Placeholder 3">
            <a:extLst>
              <a:ext uri="{FF2B5EF4-FFF2-40B4-BE49-F238E27FC236}">
                <a16:creationId xmlns:a16="http://schemas.microsoft.com/office/drawing/2014/main" id="{3C4B9477-EC8B-47AC-88FF-D5E9C147110B}"/>
              </a:ext>
            </a:extLst>
          </p:cNvPr>
          <p:cNvSpPr>
            <a:spLocks noGrp="1"/>
          </p:cNvSpPr>
          <p:nvPr>
            <p:ph type="sldNum" sz="quarter" idx="12"/>
          </p:nvPr>
        </p:nvSpPr>
        <p:spPr/>
        <p:txBody>
          <a:bodyPr/>
          <a:lstStyle/>
          <a:p>
            <a:fld id="{6936BA0D-41C5-4810-93A6-DC58350A903A}" type="slidenum">
              <a:rPr lang="en-US" smtClean="0"/>
              <a:t>18</a:t>
            </a:fld>
            <a:endParaRPr lang="en-US"/>
          </a:p>
        </p:txBody>
      </p:sp>
    </p:spTree>
    <p:extLst>
      <p:ext uri="{BB962C8B-B14F-4D97-AF65-F5344CB8AC3E}">
        <p14:creationId xmlns:p14="http://schemas.microsoft.com/office/powerpoint/2010/main" val="2354116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0F62281-71DC-4B40-9CBA-85DBF5E660C9}"/>
              </a:ext>
            </a:extLst>
          </p:cNvPr>
          <p:cNvPicPr>
            <a:picLocks noGrp="1" noChangeAspect="1"/>
          </p:cNvPicPr>
          <p:nvPr>
            <p:ph idx="1"/>
          </p:nvPr>
        </p:nvPicPr>
        <p:blipFill>
          <a:blip r:embed="rId2"/>
          <a:stretch>
            <a:fillRect/>
          </a:stretch>
        </p:blipFill>
        <p:spPr>
          <a:xfrm>
            <a:off x="428740" y="190039"/>
            <a:ext cx="4314106" cy="3238961"/>
          </a:xfrm>
          <a:prstGeom prst="rect">
            <a:avLst/>
          </a:prstGeom>
        </p:spPr>
      </p:pic>
      <p:pic>
        <p:nvPicPr>
          <p:cNvPr id="8" name="Content Placeholder 3">
            <a:extLst>
              <a:ext uri="{FF2B5EF4-FFF2-40B4-BE49-F238E27FC236}">
                <a16:creationId xmlns:a16="http://schemas.microsoft.com/office/drawing/2014/main" id="{2A284EB5-262B-4A61-BFEC-3809BE4F273B}"/>
              </a:ext>
            </a:extLst>
          </p:cNvPr>
          <p:cNvPicPr>
            <a:picLocks noChangeAspect="1"/>
          </p:cNvPicPr>
          <p:nvPr/>
        </p:nvPicPr>
        <p:blipFill>
          <a:blip r:embed="rId3"/>
          <a:stretch>
            <a:fillRect/>
          </a:stretch>
        </p:blipFill>
        <p:spPr>
          <a:xfrm>
            <a:off x="428740" y="3486914"/>
            <a:ext cx="4378724" cy="3287475"/>
          </a:xfrm>
          <a:prstGeom prst="rect">
            <a:avLst/>
          </a:prstGeom>
        </p:spPr>
      </p:pic>
      <p:pic>
        <p:nvPicPr>
          <p:cNvPr id="3" name="Picture 2">
            <a:extLst>
              <a:ext uri="{FF2B5EF4-FFF2-40B4-BE49-F238E27FC236}">
                <a16:creationId xmlns:a16="http://schemas.microsoft.com/office/drawing/2014/main" id="{2F05E21E-7550-422C-80B2-28D2B284B9F7}"/>
              </a:ext>
            </a:extLst>
          </p:cNvPr>
          <p:cNvPicPr>
            <a:picLocks noChangeAspect="1"/>
          </p:cNvPicPr>
          <p:nvPr/>
        </p:nvPicPr>
        <p:blipFill>
          <a:blip r:embed="rId4"/>
          <a:stretch>
            <a:fillRect/>
          </a:stretch>
        </p:blipFill>
        <p:spPr>
          <a:xfrm>
            <a:off x="6493079" y="153335"/>
            <a:ext cx="4378724" cy="3282893"/>
          </a:xfrm>
          <a:prstGeom prst="rect">
            <a:avLst/>
          </a:prstGeom>
        </p:spPr>
      </p:pic>
      <p:pic>
        <p:nvPicPr>
          <p:cNvPr id="4" name="Picture 3">
            <a:extLst>
              <a:ext uri="{FF2B5EF4-FFF2-40B4-BE49-F238E27FC236}">
                <a16:creationId xmlns:a16="http://schemas.microsoft.com/office/drawing/2014/main" id="{2388D398-6B15-4203-969E-E86674E2691E}"/>
              </a:ext>
            </a:extLst>
          </p:cNvPr>
          <p:cNvPicPr>
            <a:picLocks noChangeAspect="1"/>
          </p:cNvPicPr>
          <p:nvPr/>
        </p:nvPicPr>
        <p:blipFill>
          <a:blip r:embed="rId5"/>
          <a:stretch>
            <a:fillRect/>
          </a:stretch>
        </p:blipFill>
        <p:spPr>
          <a:xfrm>
            <a:off x="6493079" y="3490957"/>
            <a:ext cx="4378724" cy="3100742"/>
          </a:xfrm>
          <a:prstGeom prst="rect">
            <a:avLst/>
          </a:prstGeom>
        </p:spPr>
      </p:pic>
      <p:sp>
        <p:nvSpPr>
          <p:cNvPr id="9" name="Date Placeholder 8">
            <a:extLst>
              <a:ext uri="{FF2B5EF4-FFF2-40B4-BE49-F238E27FC236}">
                <a16:creationId xmlns:a16="http://schemas.microsoft.com/office/drawing/2014/main" id="{BD25D2BD-39ED-4C64-AC1D-9A3BF9BF554C}"/>
              </a:ext>
            </a:extLst>
          </p:cNvPr>
          <p:cNvSpPr>
            <a:spLocks noGrp="1"/>
          </p:cNvSpPr>
          <p:nvPr>
            <p:ph type="dt" sz="half" idx="10"/>
          </p:nvPr>
        </p:nvSpPr>
        <p:spPr/>
        <p:txBody>
          <a:bodyPr/>
          <a:lstStyle/>
          <a:p>
            <a:fld id="{5A7A7AE3-0637-446C-BD02-70101A7D8A03}" type="datetime1">
              <a:rPr lang="en-US" smtClean="0"/>
              <a:t>4/8/2022</a:t>
            </a:fld>
            <a:endParaRPr lang="en-US"/>
          </a:p>
        </p:txBody>
      </p:sp>
      <p:sp>
        <p:nvSpPr>
          <p:cNvPr id="10" name="Slide Number Placeholder 9">
            <a:extLst>
              <a:ext uri="{FF2B5EF4-FFF2-40B4-BE49-F238E27FC236}">
                <a16:creationId xmlns:a16="http://schemas.microsoft.com/office/drawing/2014/main" id="{F5F79AAF-5F88-4B1D-B876-968811580E00}"/>
              </a:ext>
            </a:extLst>
          </p:cNvPr>
          <p:cNvSpPr>
            <a:spLocks noGrp="1"/>
          </p:cNvSpPr>
          <p:nvPr>
            <p:ph type="sldNum" sz="quarter" idx="12"/>
          </p:nvPr>
        </p:nvSpPr>
        <p:spPr/>
        <p:txBody>
          <a:bodyPr/>
          <a:lstStyle/>
          <a:p>
            <a:fld id="{6936BA0D-41C5-4810-93A6-DC58350A903A}" type="slidenum">
              <a:rPr lang="en-US" smtClean="0"/>
              <a:t>19</a:t>
            </a:fld>
            <a:endParaRPr lang="en-US"/>
          </a:p>
        </p:txBody>
      </p:sp>
    </p:spTree>
    <p:extLst>
      <p:ext uri="{BB962C8B-B14F-4D97-AF65-F5344CB8AC3E}">
        <p14:creationId xmlns:p14="http://schemas.microsoft.com/office/powerpoint/2010/main" val="622690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296A2-FB49-454E-995A-70378497C018}"/>
              </a:ext>
            </a:extLst>
          </p:cNvPr>
          <p:cNvSpPr>
            <a:spLocks noGrp="1"/>
          </p:cNvSpPr>
          <p:nvPr>
            <p:ph type="title"/>
          </p:nvPr>
        </p:nvSpPr>
        <p:spPr/>
        <p:txBody>
          <a:bodyPr/>
          <a:lstStyle/>
          <a:p>
            <a:r>
              <a:rPr lang="en-US" dirty="0"/>
              <a:t>Objectives of this Training			</a:t>
            </a:r>
          </a:p>
        </p:txBody>
      </p:sp>
      <p:sp>
        <p:nvSpPr>
          <p:cNvPr id="3" name="Content Placeholder 2">
            <a:extLst>
              <a:ext uri="{FF2B5EF4-FFF2-40B4-BE49-F238E27FC236}">
                <a16:creationId xmlns:a16="http://schemas.microsoft.com/office/drawing/2014/main" id="{F9978C13-D7AA-4209-914C-994BF4766DF0}"/>
              </a:ext>
            </a:extLst>
          </p:cNvPr>
          <p:cNvSpPr>
            <a:spLocks noGrp="1"/>
          </p:cNvSpPr>
          <p:nvPr>
            <p:ph idx="1"/>
          </p:nvPr>
        </p:nvSpPr>
        <p:spPr>
          <a:xfrm>
            <a:off x="838200" y="1690688"/>
            <a:ext cx="10515600" cy="4486275"/>
          </a:xfrm>
        </p:spPr>
        <p:txBody>
          <a:bodyPr>
            <a:normAutofit fontScale="92500" lnSpcReduction="10000"/>
          </a:bodyPr>
          <a:lstStyle/>
          <a:p>
            <a:pPr marL="514350" indent="-514350">
              <a:buFont typeface="+mj-lt"/>
              <a:buAutoNum type="arabicParenR"/>
            </a:pPr>
            <a:r>
              <a:rPr lang="en-US" dirty="0"/>
              <a:t>Multidisciplinary Team Awareness</a:t>
            </a:r>
          </a:p>
          <a:p>
            <a:pPr marL="514350" indent="-514350">
              <a:buFont typeface="+mj-lt"/>
              <a:buAutoNum type="arabicParenR"/>
            </a:pPr>
            <a:r>
              <a:rPr lang="en-US" dirty="0"/>
              <a:t>Overview of Statistics Prevalence of DDX</a:t>
            </a:r>
          </a:p>
          <a:p>
            <a:pPr marL="514350" indent="-514350">
              <a:buFont typeface="+mj-lt"/>
              <a:buAutoNum type="arabicParenR"/>
            </a:pPr>
            <a:r>
              <a:rPr lang="en-US" dirty="0"/>
              <a:t>Addiction as a Disease of the Reward Pathway</a:t>
            </a:r>
          </a:p>
          <a:p>
            <a:pPr marL="514350" indent="-514350">
              <a:buFont typeface="+mj-lt"/>
              <a:buAutoNum type="arabicParenR"/>
            </a:pPr>
            <a:r>
              <a:rPr lang="en-US" dirty="0"/>
              <a:t>Highlights of Diagnosis for Common MH and SUD</a:t>
            </a:r>
          </a:p>
          <a:p>
            <a:pPr marL="514350" indent="-514350">
              <a:buFont typeface="+mj-lt"/>
              <a:buAutoNum type="arabicParenR"/>
            </a:pPr>
            <a:r>
              <a:rPr lang="en-US" dirty="0"/>
              <a:t>Symptoms and Behaviors that mimic drug use and MH Symptoms</a:t>
            </a:r>
          </a:p>
          <a:p>
            <a:endParaRPr lang="en-US" dirty="0"/>
          </a:p>
          <a:p>
            <a:r>
              <a:rPr lang="en-US" dirty="0"/>
              <a:t>First lets define some things</a:t>
            </a:r>
          </a:p>
          <a:p>
            <a:pPr lvl="1"/>
            <a:r>
              <a:rPr lang="en-US" dirty="0"/>
              <a:t>Multidisciplinary Team Approach </a:t>
            </a:r>
          </a:p>
          <a:p>
            <a:pPr lvl="1"/>
            <a:r>
              <a:rPr lang="en-US" dirty="0"/>
              <a:t>Dual Diagnosis</a:t>
            </a:r>
          </a:p>
          <a:p>
            <a:pPr lvl="1"/>
            <a:r>
              <a:rPr lang="en-US" dirty="0"/>
              <a:t>Addiction</a:t>
            </a:r>
          </a:p>
          <a:p>
            <a:pPr lvl="1"/>
            <a:r>
              <a:rPr lang="en-US" dirty="0"/>
              <a:t>Diagnostic Criteria - Clinical Bipolar, Depression, &amp; Anxiety</a:t>
            </a:r>
          </a:p>
        </p:txBody>
      </p:sp>
      <p:sp>
        <p:nvSpPr>
          <p:cNvPr id="4" name="Date Placeholder 3">
            <a:extLst>
              <a:ext uri="{FF2B5EF4-FFF2-40B4-BE49-F238E27FC236}">
                <a16:creationId xmlns:a16="http://schemas.microsoft.com/office/drawing/2014/main" id="{0797C6AB-9DCF-40A2-8855-EBC9085FD85B}"/>
              </a:ext>
            </a:extLst>
          </p:cNvPr>
          <p:cNvSpPr>
            <a:spLocks noGrp="1"/>
          </p:cNvSpPr>
          <p:nvPr>
            <p:ph type="dt" sz="half" idx="10"/>
          </p:nvPr>
        </p:nvSpPr>
        <p:spPr/>
        <p:txBody>
          <a:bodyPr/>
          <a:lstStyle/>
          <a:p>
            <a:fld id="{C26DF869-0340-44BA-851A-EACD1E8885CF}" type="datetime1">
              <a:rPr lang="en-US" smtClean="0"/>
              <a:t>4/8/2022</a:t>
            </a:fld>
            <a:endParaRPr lang="en-US"/>
          </a:p>
        </p:txBody>
      </p:sp>
      <p:sp>
        <p:nvSpPr>
          <p:cNvPr id="5" name="Slide Number Placeholder 4">
            <a:extLst>
              <a:ext uri="{FF2B5EF4-FFF2-40B4-BE49-F238E27FC236}">
                <a16:creationId xmlns:a16="http://schemas.microsoft.com/office/drawing/2014/main" id="{BC8724B9-3D9C-4D39-A0B7-FF9A9C2BF36A}"/>
              </a:ext>
            </a:extLst>
          </p:cNvPr>
          <p:cNvSpPr>
            <a:spLocks noGrp="1"/>
          </p:cNvSpPr>
          <p:nvPr>
            <p:ph type="sldNum" sz="quarter" idx="12"/>
          </p:nvPr>
        </p:nvSpPr>
        <p:spPr/>
        <p:txBody>
          <a:bodyPr/>
          <a:lstStyle/>
          <a:p>
            <a:fld id="{6936BA0D-41C5-4810-93A6-DC58350A903A}" type="slidenum">
              <a:rPr lang="en-US" smtClean="0"/>
              <a:t>2</a:t>
            </a:fld>
            <a:endParaRPr lang="en-US"/>
          </a:p>
        </p:txBody>
      </p:sp>
    </p:spTree>
    <p:extLst>
      <p:ext uri="{BB962C8B-B14F-4D97-AF65-F5344CB8AC3E}">
        <p14:creationId xmlns:p14="http://schemas.microsoft.com/office/powerpoint/2010/main" val="1753644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50014-D81F-45FA-ABBD-3B15BFC83069}"/>
              </a:ext>
            </a:extLst>
          </p:cNvPr>
          <p:cNvSpPr>
            <a:spLocks noGrp="1"/>
          </p:cNvSpPr>
          <p:nvPr>
            <p:ph type="title"/>
          </p:nvPr>
        </p:nvSpPr>
        <p:spPr>
          <a:xfrm>
            <a:off x="1999179" y="182642"/>
            <a:ext cx="2079661" cy="1325563"/>
          </a:xfrm>
        </p:spPr>
        <p:txBody>
          <a:bodyPr/>
          <a:lstStyle/>
          <a:p>
            <a:r>
              <a:rPr lang="en-US" dirty="0"/>
              <a:t>Opiates</a:t>
            </a:r>
          </a:p>
        </p:txBody>
      </p:sp>
      <p:pic>
        <p:nvPicPr>
          <p:cNvPr id="7" name="Content Placeholder 6">
            <a:extLst>
              <a:ext uri="{FF2B5EF4-FFF2-40B4-BE49-F238E27FC236}">
                <a16:creationId xmlns:a16="http://schemas.microsoft.com/office/drawing/2014/main" id="{9B5028E7-02BF-4800-B1B0-76C30CBEE48D}"/>
              </a:ext>
            </a:extLst>
          </p:cNvPr>
          <p:cNvPicPr>
            <a:picLocks noGrp="1" noChangeAspect="1"/>
          </p:cNvPicPr>
          <p:nvPr>
            <p:ph idx="1"/>
          </p:nvPr>
        </p:nvPicPr>
        <p:blipFill>
          <a:blip r:embed="rId2"/>
          <a:stretch>
            <a:fillRect/>
          </a:stretch>
        </p:blipFill>
        <p:spPr>
          <a:xfrm>
            <a:off x="427233" y="1661238"/>
            <a:ext cx="5795727" cy="4351338"/>
          </a:xfrm>
          <a:prstGeom prst="rect">
            <a:avLst/>
          </a:prstGeom>
        </p:spPr>
      </p:pic>
      <p:sp>
        <p:nvSpPr>
          <p:cNvPr id="8" name="Title 1">
            <a:extLst>
              <a:ext uri="{FF2B5EF4-FFF2-40B4-BE49-F238E27FC236}">
                <a16:creationId xmlns:a16="http://schemas.microsoft.com/office/drawing/2014/main" id="{B441DDD2-2870-484D-8648-FE282B9586FA}"/>
              </a:ext>
            </a:extLst>
          </p:cNvPr>
          <p:cNvSpPr txBox="1">
            <a:spLocks/>
          </p:cNvSpPr>
          <p:nvPr/>
        </p:nvSpPr>
        <p:spPr>
          <a:xfrm>
            <a:off x="8649860" y="254561"/>
            <a:ext cx="12885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THC</a:t>
            </a:r>
          </a:p>
        </p:txBody>
      </p:sp>
      <p:pic>
        <p:nvPicPr>
          <p:cNvPr id="9" name="Content Placeholder 3">
            <a:extLst>
              <a:ext uri="{FF2B5EF4-FFF2-40B4-BE49-F238E27FC236}">
                <a16:creationId xmlns:a16="http://schemas.microsoft.com/office/drawing/2014/main" id="{D3DA59E9-DDF7-49D8-A447-7D20253C6A1D}"/>
              </a:ext>
            </a:extLst>
          </p:cNvPr>
          <p:cNvPicPr>
            <a:picLocks noChangeAspect="1"/>
          </p:cNvPicPr>
          <p:nvPr/>
        </p:nvPicPr>
        <p:blipFill>
          <a:blip r:embed="rId3"/>
          <a:stretch>
            <a:fillRect/>
          </a:stretch>
        </p:blipFill>
        <p:spPr>
          <a:xfrm>
            <a:off x="6396273" y="1661238"/>
            <a:ext cx="5795727" cy="4351338"/>
          </a:xfrm>
          <a:prstGeom prst="rect">
            <a:avLst/>
          </a:prstGeom>
        </p:spPr>
      </p:pic>
      <p:sp>
        <p:nvSpPr>
          <p:cNvPr id="3" name="Date Placeholder 2">
            <a:extLst>
              <a:ext uri="{FF2B5EF4-FFF2-40B4-BE49-F238E27FC236}">
                <a16:creationId xmlns:a16="http://schemas.microsoft.com/office/drawing/2014/main" id="{00C50907-8FC0-4557-A19E-87CE9B05876B}"/>
              </a:ext>
            </a:extLst>
          </p:cNvPr>
          <p:cNvSpPr>
            <a:spLocks noGrp="1"/>
          </p:cNvSpPr>
          <p:nvPr>
            <p:ph type="dt" sz="half" idx="10"/>
          </p:nvPr>
        </p:nvSpPr>
        <p:spPr/>
        <p:txBody>
          <a:bodyPr/>
          <a:lstStyle/>
          <a:p>
            <a:fld id="{5B62C875-454C-465E-A0B6-C8FD564FE56A}" type="datetime1">
              <a:rPr lang="en-US" smtClean="0"/>
              <a:t>4/8/2022</a:t>
            </a:fld>
            <a:endParaRPr lang="en-US"/>
          </a:p>
        </p:txBody>
      </p:sp>
      <p:sp>
        <p:nvSpPr>
          <p:cNvPr id="4" name="Slide Number Placeholder 3">
            <a:extLst>
              <a:ext uri="{FF2B5EF4-FFF2-40B4-BE49-F238E27FC236}">
                <a16:creationId xmlns:a16="http://schemas.microsoft.com/office/drawing/2014/main" id="{7E37BD4B-935F-47B1-B17A-679C36F3E8F3}"/>
              </a:ext>
            </a:extLst>
          </p:cNvPr>
          <p:cNvSpPr>
            <a:spLocks noGrp="1"/>
          </p:cNvSpPr>
          <p:nvPr>
            <p:ph type="sldNum" sz="quarter" idx="12"/>
          </p:nvPr>
        </p:nvSpPr>
        <p:spPr/>
        <p:txBody>
          <a:bodyPr/>
          <a:lstStyle/>
          <a:p>
            <a:fld id="{6936BA0D-41C5-4810-93A6-DC58350A903A}" type="slidenum">
              <a:rPr lang="en-US" smtClean="0"/>
              <a:t>20</a:t>
            </a:fld>
            <a:endParaRPr lang="en-US"/>
          </a:p>
        </p:txBody>
      </p:sp>
    </p:spTree>
    <p:extLst>
      <p:ext uri="{BB962C8B-B14F-4D97-AF65-F5344CB8AC3E}">
        <p14:creationId xmlns:p14="http://schemas.microsoft.com/office/powerpoint/2010/main" val="612222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4EB720-9941-4F75-B0A8-A7B34B6B13F0}"/>
              </a:ext>
            </a:extLst>
          </p:cNvPr>
          <p:cNvSpPr txBox="1"/>
          <p:nvPr/>
        </p:nvSpPr>
        <p:spPr>
          <a:xfrm>
            <a:off x="970327" y="3579698"/>
            <a:ext cx="10251346" cy="3539430"/>
          </a:xfrm>
          <a:prstGeom prst="rect">
            <a:avLst/>
          </a:prstGeom>
          <a:noFill/>
        </p:spPr>
        <p:txBody>
          <a:bodyPr wrap="square" rtlCol="0">
            <a:spAutoFit/>
          </a:bodyPr>
          <a:lstStyle/>
          <a:p>
            <a:pPr marL="514350" indent="-514350">
              <a:buFont typeface="Arial" panose="020B0604020202020204" pitchFamily="34" charset="0"/>
              <a:buChar char="•"/>
            </a:pPr>
            <a:r>
              <a:rPr lang="en-US" sz="3200" dirty="0"/>
              <a:t>Informs Treatment Team and provides Direction</a:t>
            </a:r>
          </a:p>
          <a:p>
            <a:pPr marL="514350" indent="-514350">
              <a:buFont typeface="Arial" panose="020B0604020202020204" pitchFamily="34" charset="0"/>
              <a:buChar char="•"/>
            </a:pPr>
            <a:r>
              <a:rPr lang="en-US" sz="3200" dirty="0"/>
              <a:t>Unable to treat without a diagnosis </a:t>
            </a:r>
            <a:r>
              <a:rPr lang="en-US" sz="2800" dirty="0"/>
              <a:t>(protocols, billing </a:t>
            </a:r>
            <a:r>
              <a:rPr lang="en-US" sz="2800" dirty="0" err="1"/>
              <a:t>etc</a:t>
            </a:r>
            <a:r>
              <a:rPr lang="en-US" sz="2800" dirty="0"/>
              <a:t>) </a:t>
            </a:r>
            <a:endParaRPr lang="en-US" sz="3200" dirty="0"/>
          </a:p>
          <a:p>
            <a:pPr marL="514350" indent="-514350">
              <a:buFont typeface="Arial" panose="020B0604020202020204" pitchFamily="34" charset="0"/>
              <a:buChar char="•"/>
            </a:pPr>
            <a:r>
              <a:rPr lang="en-US" sz="3200" dirty="0"/>
              <a:t>Criteria provide parameters and descriptions of symptomology</a:t>
            </a:r>
          </a:p>
          <a:p>
            <a:pPr marL="514350" indent="-514350">
              <a:buFont typeface="Arial" panose="020B0604020202020204" pitchFamily="34" charset="0"/>
              <a:buChar char="•"/>
            </a:pPr>
            <a:r>
              <a:rPr lang="en-US" sz="3200" dirty="0"/>
              <a:t>Difficulty with SUD clients is that accurate diagnosis Relies on Accurate Self Report </a:t>
            </a:r>
          </a:p>
          <a:p>
            <a:pPr marL="971550" lvl="1" indent="-514350">
              <a:buFont typeface="Arial" panose="020B0604020202020204" pitchFamily="34" charset="0"/>
              <a:buChar char="•"/>
            </a:pPr>
            <a:r>
              <a:rPr lang="en-US" sz="2400" dirty="0"/>
              <a:t>Interviewing skills </a:t>
            </a:r>
          </a:p>
        </p:txBody>
      </p:sp>
      <p:pic>
        <p:nvPicPr>
          <p:cNvPr id="9" name="Picture 8">
            <a:extLst>
              <a:ext uri="{FF2B5EF4-FFF2-40B4-BE49-F238E27FC236}">
                <a16:creationId xmlns:a16="http://schemas.microsoft.com/office/drawing/2014/main" id="{31D0F3EA-C9A3-484C-ACE1-B2D3443E7E48}"/>
              </a:ext>
            </a:extLst>
          </p:cNvPr>
          <p:cNvPicPr>
            <a:picLocks noChangeAspect="1"/>
          </p:cNvPicPr>
          <p:nvPr/>
        </p:nvPicPr>
        <p:blipFill>
          <a:blip r:embed="rId2"/>
          <a:stretch>
            <a:fillRect/>
          </a:stretch>
        </p:blipFill>
        <p:spPr>
          <a:xfrm>
            <a:off x="220117" y="267268"/>
            <a:ext cx="4426623" cy="2945716"/>
          </a:xfrm>
          <a:prstGeom prst="rect">
            <a:avLst/>
          </a:prstGeom>
        </p:spPr>
      </p:pic>
      <p:sp>
        <p:nvSpPr>
          <p:cNvPr id="2" name="TextBox 1">
            <a:extLst>
              <a:ext uri="{FF2B5EF4-FFF2-40B4-BE49-F238E27FC236}">
                <a16:creationId xmlns:a16="http://schemas.microsoft.com/office/drawing/2014/main" id="{DEACC382-5EBA-4E26-AB6D-37FFAF289F31}"/>
              </a:ext>
            </a:extLst>
          </p:cNvPr>
          <p:cNvSpPr txBox="1"/>
          <p:nvPr/>
        </p:nvSpPr>
        <p:spPr>
          <a:xfrm>
            <a:off x="5704514" y="723757"/>
            <a:ext cx="3306626" cy="954107"/>
          </a:xfrm>
          <a:prstGeom prst="rect">
            <a:avLst/>
          </a:prstGeom>
          <a:noFill/>
        </p:spPr>
        <p:txBody>
          <a:bodyPr wrap="square" rtlCol="0">
            <a:spAutoFit/>
          </a:bodyPr>
          <a:lstStyle/>
          <a:p>
            <a:r>
              <a:rPr lang="en-US" sz="2800" dirty="0"/>
              <a:t>What is it and what’s the Purpose ?</a:t>
            </a:r>
          </a:p>
        </p:txBody>
      </p:sp>
      <p:sp>
        <p:nvSpPr>
          <p:cNvPr id="3" name="Date Placeholder 2">
            <a:extLst>
              <a:ext uri="{FF2B5EF4-FFF2-40B4-BE49-F238E27FC236}">
                <a16:creationId xmlns:a16="http://schemas.microsoft.com/office/drawing/2014/main" id="{F27B5542-75B2-42D0-B022-8E934645B815}"/>
              </a:ext>
            </a:extLst>
          </p:cNvPr>
          <p:cNvSpPr>
            <a:spLocks noGrp="1"/>
          </p:cNvSpPr>
          <p:nvPr>
            <p:ph type="dt" sz="half" idx="10"/>
          </p:nvPr>
        </p:nvSpPr>
        <p:spPr/>
        <p:txBody>
          <a:bodyPr/>
          <a:lstStyle/>
          <a:p>
            <a:fld id="{E302C4D8-D81C-4AE7-A0D5-554FDD004096}" type="datetime1">
              <a:rPr lang="en-US" smtClean="0"/>
              <a:t>4/8/2022</a:t>
            </a:fld>
            <a:endParaRPr lang="en-US"/>
          </a:p>
        </p:txBody>
      </p:sp>
      <p:sp>
        <p:nvSpPr>
          <p:cNvPr id="4" name="Slide Number Placeholder 3">
            <a:extLst>
              <a:ext uri="{FF2B5EF4-FFF2-40B4-BE49-F238E27FC236}">
                <a16:creationId xmlns:a16="http://schemas.microsoft.com/office/drawing/2014/main" id="{1CA4B445-A3AF-454C-A482-38C1F4B9D4B8}"/>
              </a:ext>
            </a:extLst>
          </p:cNvPr>
          <p:cNvSpPr>
            <a:spLocks noGrp="1"/>
          </p:cNvSpPr>
          <p:nvPr>
            <p:ph type="sldNum" sz="quarter" idx="12"/>
          </p:nvPr>
        </p:nvSpPr>
        <p:spPr/>
        <p:txBody>
          <a:bodyPr/>
          <a:lstStyle/>
          <a:p>
            <a:fld id="{6936BA0D-41C5-4810-93A6-DC58350A903A}" type="slidenum">
              <a:rPr lang="en-US" smtClean="0"/>
              <a:t>21</a:t>
            </a:fld>
            <a:endParaRPr lang="en-US"/>
          </a:p>
        </p:txBody>
      </p:sp>
    </p:spTree>
    <p:extLst>
      <p:ext uri="{BB962C8B-B14F-4D97-AF65-F5344CB8AC3E}">
        <p14:creationId xmlns:p14="http://schemas.microsoft.com/office/powerpoint/2010/main" val="3370533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50014-D81F-45FA-ABBD-3B15BFC83069}"/>
              </a:ext>
            </a:extLst>
          </p:cNvPr>
          <p:cNvSpPr>
            <a:spLocks noGrp="1"/>
          </p:cNvSpPr>
          <p:nvPr>
            <p:ph type="title"/>
          </p:nvPr>
        </p:nvSpPr>
        <p:spPr>
          <a:xfrm>
            <a:off x="201203" y="192947"/>
            <a:ext cx="2374217" cy="2046913"/>
          </a:xfrm>
        </p:spPr>
        <p:txBody>
          <a:bodyPr>
            <a:normAutofit/>
          </a:bodyPr>
          <a:lstStyle/>
          <a:p>
            <a:r>
              <a:rPr lang="en-US" dirty="0"/>
              <a:t>Diagnosis Criteria		</a:t>
            </a:r>
          </a:p>
        </p:txBody>
      </p:sp>
      <p:pic>
        <p:nvPicPr>
          <p:cNvPr id="7" name="Content Placeholder 6">
            <a:extLst>
              <a:ext uri="{FF2B5EF4-FFF2-40B4-BE49-F238E27FC236}">
                <a16:creationId xmlns:a16="http://schemas.microsoft.com/office/drawing/2014/main" id="{AD49012A-2442-46EF-8E86-E65B12BDADF6}"/>
              </a:ext>
            </a:extLst>
          </p:cNvPr>
          <p:cNvPicPr>
            <a:picLocks noGrp="1" noChangeAspect="1"/>
          </p:cNvPicPr>
          <p:nvPr>
            <p:ph idx="1"/>
          </p:nvPr>
        </p:nvPicPr>
        <p:blipFill>
          <a:blip r:embed="rId2"/>
          <a:stretch>
            <a:fillRect/>
          </a:stretch>
        </p:blipFill>
        <p:spPr>
          <a:xfrm>
            <a:off x="2842920" y="360431"/>
            <a:ext cx="8297660" cy="5772802"/>
          </a:xfrm>
          <a:prstGeom prst="rect">
            <a:avLst/>
          </a:prstGeom>
        </p:spPr>
      </p:pic>
      <p:sp>
        <p:nvSpPr>
          <p:cNvPr id="8" name="Arrow: Right 7">
            <a:extLst>
              <a:ext uri="{FF2B5EF4-FFF2-40B4-BE49-F238E27FC236}">
                <a16:creationId xmlns:a16="http://schemas.microsoft.com/office/drawing/2014/main" id="{441BCB2D-4385-4EE3-A49F-774D3AAA9DCD}"/>
              </a:ext>
            </a:extLst>
          </p:cNvPr>
          <p:cNvSpPr/>
          <p:nvPr/>
        </p:nvSpPr>
        <p:spPr>
          <a:xfrm rot="6625441">
            <a:off x="9441574" y="1408020"/>
            <a:ext cx="2571860" cy="939567"/>
          </a:xfrm>
          <a:prstGeom prst="rightArrow">
            <a:avLst/>
          </a:prstGeom>
          <a:solidFill>
            <a:schemeClr val="accent2">
              <a:lumMod val="40000"/>
              <a:lumOff val="6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DEABC2F-FAD3-4C45-BC13-E944898FCCA1}"/>
              </a:ext>
            </a:extLst>
          </p:cNvPr>
          <p:cNvSpPr txBox="1"/>
          <p:nvPr/>
        </p:nvSpPr>
        <p:spPr>
          <a:xfrm>
            <a:off x="302004" y="2122415"/>
            <a:ext cx="2064996" cy="3970318"/>
          </a:xfrm>
          <a:prstGeom prst="rect">
            <a:avLst/>
          </a:prstGeom>
          <a:noFill/>
        </p:spPr>
        <p:txBody>
          <a:bodyPr wrap="square" rtlCol="0">
            <a:spAutoFit/>
          </a:bodyPr>
          <a:lstStyle/>
          <a:p>
            <a:r>
              <a:rPr lang="en-US" dirty="0"/>
              <a:t>All Criteria is Set by </a:t>
            </a:r>
          </a:p>
          <a:p>
            <a:r>
              <a:rPr lang="en-US" dirty="0"/>
              <a:t>DSM V</a:t>
            </a:r>
          </a:p>
          <a:p>
            <a:r>
              <a:rPr lang="en-US" dirty="0"/>
              <a:t>ASAM</a:t>
            </a:r>
          </a:p>
          <a:p>
            <a:r>
              <a:rPr lang="en-US" dirty="0"/>
              <a:t>TDI</a:t>
            </a:r>
          </a:p>
          <a:p>
            <a:r>
              <a:rPr lang="en-US" dirty="0"/>
              <a:t>ICD-10</a:t>
            </a:r>
          </a:p>
          <a:p>
            <a:endParaRPr lang="en-US" dirty="0"/>
          </a:p>
          <a:p>
            <a:r>
              <a:rPr lang="en-US" dirty="0"/>
              <a:t>At time of admission to any level of care for SUD the evidence of the criteria is listed in the admission. </a:t>
            </a:r>
          </a:p>
          <a:p>
            <a:endParaRPr lang="en-US" dirty="0"/>
          </a:p>
        </p:txBody>
      </p:sp>
      <p:sp>
        <p:nvSpPr>
          <p:cNvPr id="4" name="Date Placeholder 3">
            <a:extLst>
              <a:ext uri="{FF2B5EF4-FFF2-40B4-BE49-F238E27FC236}">
                <a16:creationId xmlns:a16="http://schemas.microsoft.com/office/drawing/2014/main" id="{35703AD7-4184-4AC1-B3BA-5F7DF6DDF4C5}"/>
              </a:ext>
            </a:extLst>
          </p:cNvPr>
          <p:cNvSpPr>
            <a:spLocks noGrp="1"/>
          </p:cNvSpPr>
          <p:nvPr>
            <p:ph type="dt" sz="half" idx="10"/>
          </p:nvPr>
        </p:nvSpPr>
        <p:spPr/>
        <p:txBody>
          <a:bodyPr/>
          <a:lstStyle/>
          <a:p>
            <a:fld id="{8FA6C983-FD95-4D6C-9CD9-892B4C6DB50B}" type="datetime1">
              <a:rPr lang="en-US" smtClean="0"/>
              <a:t>4/8/2022</a:t>
            </a:fld>
            <a:endParaRPr lang="en-US"/>
          </a:p>
        </p:txBody>
      </p:sp>
      <p:sp>
        <p:nvSpPr>
          <p:cNvPr id="5" name="Slide Number Placeholder 4">
            <a:extLst>
              <a:ext uri="{FF2B5EF4-FFF2-40B4-BE49-F238E27FC236}">
                <a16:creationId xmlns:a16="http://schemas.microsoft.com/office/drawing/2014/main" id="{AB1121EF-3980-458C-9BDF-B2BFC1F205F7}"/>
              </a:ext>
            </a:extLst>
          </p:cNvPr>
          <p:cNvSpPr>
            <a:spLocks noGrp="1"/>
          </p:cNvSpPr>
          <p:nvPr>
            <p:ph type="sldNum" sz="quarter" idx="12"/>
          </p:nvPr>
        </p:nvSpPr>
        <p:spPr/>
        <p:txBody>
          <a:bodyPr/>
          <a:lstStyle/>
          <a:p>
            <a:fld id="{6936BA0D-41C5-4810-93A6-DC58350A903A}" type="slidenum">
              <a:rPr lang="en-US" smtClean="0"/>
              <a:t>22</a:t>
            </a:fld>
            <a:endParaRPr lang="en-US"/>
          </a:p>
        </p:txBody>
      </p:sp>
    </p:spTree>
    <p:extLst>
      <p:ext uri="{BB962C8B-B14F-4D97-AF65-F5344CB8AC3E}">
        <p14:creationId xmlns:p14="http://schemas.microsoft.com/office/powerpoint/2010/main" val="2096545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50014-D81F-45FA-ABBD-3B15BFC83069}"/>
              </a:ext>
            </a:extLst>
          </p:cNvPr>
          <p:cNvSpPr>
            <a:spLocks noGrp="1"/>
          </p:cNvSpPr>
          <p:nvPr>
            <p:ph type="title"/>
          </p:nvPr>
        </p:nvSpPr>
        <p:spPr>
          <a:xfrm>
            <a:off x="92896" y="59352"/>
            <a:ext cx="10515600" cy="1325563"/>
          </a:xfrm>
        </p:spPr>
        <p:txBody>
          <a:bodyPr/>
          <a:lstStyle/>
          <a:p>
            <a:r>
              <a:rPr lang="en-US" dirty="0"/>
              <a:t>SUD Diagnosis</a:t>
            </a:r>
          </a:p>
        </p:txBody>
      </p:sp>
      <p:sp>
        <p:nvSpPr>
          <p:cNvPr id="3" name="Content Placeholder 2">
            <a:extLst>
              <a:ext uri="{FF2B5EF4-FFF2-40B4-BE49-F238E27FC236}">
                <a16:creationId xmlns:a16="http://schemas.microsoft.com/office/drawing/2014/main" id="{26287FE0-C728-447F-A71F-2BB1A4CEBB08}"/>
              </a:ext>
            </a:extLst>
          </p:cNvPr>
          <p:cNvSpPr>
            <a:spLocks noGrp="1"/>
          </p:cNvSpPr>
          <p:nvPr>
            <p:ph idx="1"/>
          </p:nvPr>
        </p:nvSpPr>
        <p:spPr>
          <a:xfrm>
            <a:off x="219958" y="1165657"/>
            <a:ext cx="4598622" cy="5495694"/>
          </a:xfrm>
        </p:spPr>
        <p:txBody>
          <a:bodyPr>
            <a:normAutofit fontScale="62500" lnSpcReduction="20000"/>
          </a:bodyPr>
          <a:lstStyle/>
          <a:p>
            <a:pPr marL="0" marR="0" indent="0">
              <a:lnSpc>
                <a:spcPct val="115000"/>
              </a:lnSpc>
              <a:spcBef>
                <a:spcPts val="0"/>
              </a:spcBef>
              <a:spcAft>
                <a:spcPts val="0"/>
              </a:spcAft>
              <a:buNone/>
            </a:pPr>
            <a:r>
              <a:rPr lang="en-US" sz="2900" b="1" dirty="0">
                <a:effectLst/>
                <a:latin typeface="Arial-BoldMT"/>
                <a:ea typeface="Calibri" panose="020F0502020204030204" pitchFamily="34" charset="0"/>
                <a:cs typeface="Arial-BoldMT"/>
              </a:rPr>
              <a:t>DSM-5 Substance Use Disorder Criteria</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900" b="1" dirty="0">
                <a:effectLst/>
                <a:latin typeface="Arial-BoldMT"/>
                <a:ea typeface="Calibri" panose="020F0502020204030204" pitchFamily="34" charset="0"/>
                <a:cs typeface="Arial-BoldMT"/>
              </a:rPr>
              <a:t> </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900" dirty="0">
                <a:effectLst/>
                <a:latin typeface="ArialMT"/>
                <a:ea typeface="Calibri" panose="020F0502020204030204" pitchFamily="34" charset="0"/>
                <a:cs typeface="ArialMT"/>
              </a:rPr>
              <a:t>1. Use in larger amounts or longer than intended</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900" dirty="0">
                <a:effectLst/>
                <a:latin typeface="ArialMT"/>
                <a:ea typeface="Calibri" panose="020F0502020204030204" pitchFamily="34" charset="0"/>
                <a:cs typeface="ArialMT"/>
              </a:rPr>
              <a:t>2. Desire or unsuccessful effort to cut down</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900" dirty="0">
                <a:effectLst/>
                <a:latin typeface="ArialMT"/>
                <a:ea typeface="Calibri" panose="020F0502020204030204" pitchFamily="34" charset="0"/>
                <a:cs typeface="ArialMT"/>
              </a:rPr>
              <a:t>3. Great deal of time using or recovering</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900" dirty="0">
                <a:effectLst/>
                <a:latin typeface="ArialMT"/>
                <a:ea typeface="Calibri" panose="020F0502020204030204" pitchFamily="34" charset="0"/>
                <a:cs typeface="ArialMT"/>
              </a:rPr>
              <a:t>4. Craving or strong urge to use</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900" dirty="0">
                <a:effectLst/>
                <a:latin typeface="ArialMT"/>
                <a:ea typeface="Calibri" panose="020F0502020204030204" pitchFamily="34" charset="0"/>
                <a:cs typeface="ArialMT"/>
              </a:rPr>
              <a:t> </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900" dirty="0">
                <a:effectLst/>
                <a:latin typeface="ArialMT"/>
                <a:ea typeface="Calibri" panose="020F0502020204030204" pitchFamily="34" charset="0"/>
                <a:cs typeface="ArialMT"/>
              </a:rPr>
              <a:t>5. Role obligation failure</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900" dirty="0">
                <a:effectLst/>
                <a:latin typeface="ArialMT"/>
                <a:ea typeface="Calibri" panose="020F0502020204030204" pitchFamily="34" charset="0"/>
                <a:cs typeface="ArialMT"/>
              </a:rPr>
              <a:t>6. Continued use despite social/interpersonal problems</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900" dirty="0">
                <a:effectLst/>
                <a:latin typeface="ArialMT"/>
                <a:ea typeface="Calibri" panose="020F0502020204030204" pitchFamily="34" charset="0"/>
                <a:cs typeface="ArialMT"/>
              </a:rPr>
              <a:t>7. Sacrificing activities to use or because of use</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900" dirty="0">
                <a:effectLst/>
                <a:latin typeface="ArialMT"/>
                <a:ea typeface="Calibri" panose="020F0502020204030204" pitchFamily="34" charset="0"/>
                <a:cs typeface="ArialMT"/>
              </a:rPr>
              <a:t>8. Use in situations where it is hazardous </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900" dirty="0">
                <a:effectLst/>
                <a:latin typeface="ArialMT"/>
                <a:ea typeface="Calibri" panose="020F0502020204030204" pitchFamily="34" charset="0"/>
                <a:cs typeface="ArialMT"/>
              </a:rPr>
              <a:t> </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35733532-B1E4-4AA8-99E8-CA46A63C6DF9}"/>
              </a:ext>
            </a:extLst>
          </p:cNvPr>
          <p:cNvPicPr/>
          <p:nvPr/>
        </p:nvPicPr>
        <p:blipFill>
          <a:blip r:embed="rId2" cstate="print"/>
          <a:srcRect/>
          <a:stretch>
            <a:fillRect/>
          </a:stretch>
        </p:blipFill>
        <p:spPr bwMode="auto">
          <a:xfrm>
            <a:off x="9472773" y="4407615"/>
            <a:ext cx="1550061" cy="1830912"/>
          </a:xfrm>
          <a:prstGeom prst="rect">
            <a:avLst/>
          </a:prstGeom>
          <a:noFill/>
          <a:ln w="9525">
            <a:noFill/>
            <a:miter lim="800000"/>
            <a:headEnd/>
            <a:tailEnd/>
          </a:ln>
        </p:spPr>
      </p:pic>
      <p:sp>
        <p:nvSpPr>
          <p:cNvPr id="5" name="Content Placeholder 2">
            <a:extLst>
              <a:ext uri="{FF2B5EF4-FFF2-40B4-BE49-F238E27FC236}">
                <a16:creationId xmlns:a16="http://schemas.microsoft.com/office/drawing/2014/main" id="{2053FC01-4BAC-4861-92A1-94B207AEAD2B}"/>
              </a:ext>
            </a:extLst>
          </p:cNvPr>
          <p:cNvSpPr txBox="1">
            <a:spLocks/>
          </p:cNvSpPr>
          <p:nvPr/>
        </p:nvSpPr>
        <p:spPr>
          <a:xfrm>
            <a:off x="4875088" y="1275286"/>
            <a:ext cx="3708969" cy="52764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0"/>
              </a:spcBef>
              <a:buNone/>
            </a:pPr>
            <a:r>
              <a:rPr lang="en-US" sz="1800" dirty="0">
                <a:latin typeface="ArialMT"/>
                <a:ea typeface="Calibri" panose="020F0502020204030204" pitchFamily="34" charset="0"/>
                <a:cs typeface="ArialMT"/>
              </a:rPr>
              <a:t>9. Continued use despite knowledge of having a physical or psychological problem caused or exacerbated by use</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Bef>
                <a:spcPts val="0"/>
              </a:spcBef>
              <a:buNone/>
            </a:pPr>
            <a:r>
              <a:rPr lang="en-US" sz="1800" dirty="0">
                <a:latin typeface="ArialMT"/>
                <a:ea typeface="Calibri" panose="020F0502020204030204" pitchFamily="34" charset="0"/>
                <a:cs typeface="ArialMT"/>
              </a:rPr>
              <a:t>10. Tolerance</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Bef>
                <a:spcPts val="0"/>
              </a:spcBef>
              <a:buNone/>
            </a:pPr>
            <a:r>
              <a:rPr lang="en-US" sz="1800" dirty="0">
                <a:latin typeface="ArialMT"/>
                <a:ea typeface="Calibri" panose="020F0502020204030204" pitchFamily="34" charset="0"/>
                <a:cs typeface="ArialMT"/>
              </a:rPr>
              <a:t>11. Withdrawal</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Bef>
                <a:spcPts val="0"/>
              </a:spcBef>
              <a:buNone/>
            </a:pPr>
            <a:r>
              <a:rPr lang="en-US" sz="1800" dirty="0">
                <a:latin typeface="ArialMT"/>
                <a:ea typeface="Calibri" panose="020F0502020204030204" pitchFamily="34" charset="0"/>
                <a:cs typeface="ArialMT"/>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Bef>
                <a:spcPts val="0"/>
              </a:spcBef>
              <a:buNone/>
            </a:pPr>
            <a:r>
              <a:rPr lang="en-US" sz="1800" dirty="0">
                <a:latin typeface="ArialMT"/>
                <a:ea typeface="Calibri" panose="020F0502020204030204" pitchFamily="34" charset="0"/>
                <a:cs typeface="ArialMT"/>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Bef>
                <a:spcPts val="0"/>
              </a:spcBef>
              <a:buNone/>
            </a:pPr>
            <a:r>
              <a:rPr lang="en-US" sz="2000" b="1" dirty="0">
                <a:latin typeface="ArialMT"/>
                <a:ea typeface="Calibri" panose="020F0502020204030204" pitchFamily="34" charset="0"/>
                <a:cs typeface="ArialMT"/>
              </a:rPr>
              <a:t>Final formulation has three diagnostic categories: </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Bef>
                <a:spcPts val="0"/>
              </a:spcBef>
              <a:buNone/>
            </a:pPr>
            <a:r>
              <a:rPr lang="en-US" sz="2000" b="1" dirty="0">
                <a:latin typeface="ArialMT"/>
                <a:ea typeface="Calibri" panose="020F0502020204030204" pitchFamily="34" charset="0"/>
                <a:cs typeface="ArialMT"/>
              </a:rPr>
              <a:t>Mild (2-3), </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Bef>
                <a:spcPts val="0"/>
              </a:spcBef>
              <a:buNone/>
            </a:pPr>
            <a:r>
              <a:rPr lang="en-US" sz="2000" b="1" dirty="0">
                <a:latin typeface="ArialMT"/>
                <a:ea typeface="Calibri" panose="020F0502020204030204" pitchFamily="34" charset="0"/>
                <a:cs typeface="ArialMT"/>
              </a:rPr>
              <a:t>Moderate (4-5),</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Bef>
                <a:spcPts val="0"/>
              </a:spcBef>
              <a:buNone/>
            </a:pPr>
            <a:r>
              <a:rPr lang="en-US" sz="2000" b="1" dirty="0">
                <a:latin typeface="ArialMT"/>
                <a:ea typeface="Calibri" panose="020F0502020204030204" pitchFamily="34" charset="0"/>
                <a:cs typeface="ArialMT"/>
              </a:rPr>
              <a:t>Severe (6+ positive criteria)</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r>
              <a:rPr lang="en-US" dirty="0"/>
              <a:t>Ex Amphetamine Use Disorder - Moderate</a:t>
            </a:r>
          </a:p>
        </p:txBody>
      </p:sp>
      <p:sp>
        <p:nvSpPr>
          <p:cNvPr id="6" name="TextBox 5">
            <a:extLst>
              <a:ext uri="{FF2B5EF4-FFF2-40B4-BE49-F238E27FC236}">
                <a16:creationId xmlns:a16="http://schemas.microsoft.com/office/drawing/2014/main" id="{2BCD63B2-C48D-452E-B53F-445F52A0BB32}"/>
              </a:ext>
            </a:extLst>
          </p:cNvPr>
          <p:cNvSpPr txBox="1"/>
          <p:nvPr/>
        </p:nvSpPr>
        <p:spPr>
          <a:xfrm>
            <a:off x="8767627" y="1275286"/>
            <a:ext cx="3204415" cy="2308324"/>
          </a:xfrm>
          <a:prstGeom prst="rect">
            <a:avLst/>
          </a:prstGeom>
          <a:noFill/>
        </p:spPr>
        <p:txBody>
          <a:bodyPr wrap="square" rtlCol="0">
            <a:spAutoFit/>
          </a:bodyPr>
          <a:lstStyle/>
          <a:p>
            <a:pPr algn="ctr"/>
            <a:r>
              <a:rPr lang="en-US" u="sng" dirty="0"/>
              <a:t>Treatment Admission</a:t>
            </a:r>
          </a:p>
          <a:p>
            <a:r>
              <a:rPr lang="en-US" dirty="0"/>
              <a:t>Detox or Residential MUST have a Severe Diagnosis</a:t>
            </a:r>
          </a:p>
          <a:p>
            <a:endParaRPr lang="en-US" dirty="0"/>
          </a:p>
          <a:p>
            <a:r>
              <a:rPr lang="en-US" dirty="0"/>
              <a:t>PHP, IOP Must have </a:t>
            </a:r>
            <a:r>
              <a:rPr lang="en-US" dirty="0" err="1"/>
              <a:t>minimun</a:t>
            </a:r>
            <a:r>
              <a:rPr lang="en-US" dirty="0"/>
              <a:t> diagnosis as Moderate</a:t>
            </a:r>
          </a:p>
          <a:p>
            <a:endParaRPr lang="en-US" dirty="0"/>
          </a:p>
          <a:p>
            <a:r>
              <a:rPr lang="en-US" dirty="0"/>
              <a:t>OP – Can have a Mild diagnosis</a:t>
            </a:r>
          </a:p>
        </p:txBody>
      </p:sp>
      <p:sp>
        <p:nvSpPr>
          <p:cNvPr id="7" name="Date Placeholder 6">
            <a:extLst>
              <a:ext uri="{FF2B5EF4-FFF2-40B4-BE49-F238E27FC236}">
                <a16:creationId xmlns:a16="http://schemas.microsoft.com/office/drawing/2014/main" id="{B60C2713-8D41-47CF-8253-312AA4DA268D}"/>
              </a:ext>
            </a:extLst>
          </p:cNvPr>
          <p:cNvSpPr>
            <a:spLocks noGrp="1"/>
          </p:cNvSpPr>
          <p:nvPr>
            <p:ph type="dt" sz="half" idx="10"/>
          </p:nvPr>
        </p:nvSpPr>
        <p:spPr/>
        <p:txBody>
          <a:bodyPr/>
          <a:lstStyle/>
          <a:p>
            <a:fld id="{ABF5C8B2-619E-4963-9673-9967F3928A31}" type="datetime1">
              <a:rPr lang="en-US" smtClean="0"/>
              <a:t>4/8/2022</a:t>
            </a:fld>
            <a:endParaRPr lang="en-US"/>
          </a:p>
        </p:txBody>
      </p:sp>
      <p:sp>
        <p:nvSpPr>
          <p:cNvPr id="8" name="Slide Number Placeholder 7">
            <a:extLst>
              <a:ext uri="{FF2B5EF4-FFF2-40B4-BE49-F238E27FC236}">
                <a16:creationId xmlns:a16="http://schemas.microsoft.com/office/drawing/2014/main" id="{D7159994-B18A-4FEF-86E0-9D7EA7A692A1}"/>
              </a:ext>
            </a:extLst>
          </p:cNvPr>
          <p:cNvSpPr>
            <a:spLocks noGrp="1"/>
          </p:cNvSpPr>
          <p:nvPr>
            <p:ph type="sldNum" sz="quarter" idx="12"/>
          </p:nvPr>
        </p:nvSpPr>
        <p:spPr/>
        <p:txBody>
          <a:bodyPr/>
          <a:lstStyle/>
          <a:p>
            <a:fld id="{6936BA0D-41C5-4810-93A6-DC58350A903A}" type="slidenum">
              <a:rPr lang="en-US" smtClean="0"/>
              <a:t>23</a:t>
            </a:fld>
            <a:endParaRPr lang="en-US"/>
          </a:p>
        </p:txBody>
      </p:sp>
    </p:spTree>
    <p:extLst>
      <p:ext uri="{BB962C8B-B14F-4D97-AF65-F5344CB8AC3E}">
        <p14:creationId xmlns:p14="http://schemas.microsoft.com/office/powerpoint/2010/main" val="310856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113C-3A5E-4615-8D5C-180250B38E77}"/>
              </a:ext>
            </a:extLst>
          </p:cNvPr>
          <p:cNvSpPr>
            <a:spLocks noGrp="1"/>
          </p:cNvSpPr>
          <p:nvPr>
            <p:ph type="title"/>
          </p:nvPr>
        </p:nvSpPr>
        <p:spPr>
          <a:xfrm>
            <a:off x="838200" y="130233"/>
            <a:ext cx="10515600" cy="1325563"/>
          </a:xfrm>
        </p:spPr>
        <p:txBody>
          <a:bodyPr/>
          <a:lstStyle/>
          <a:p>
            <a:r>
              <a:rPr lang="en-US" dirty="0"/>
              <a:t>What and when to Treat??</a:t>
            </a:r>
          </a:p>
        </p:txBody>
      </p:sp>
      <p:sp>
        <p:nvSpPr>
          <p:cNvPr id="3" name="Content Placeholder 2">
            <a:extLst>
              <a:ext uri="{FF2B5EF4-FFF2-40B4-BE49-F238E27FC236}">
                <a16:creationId xmlns:a16="http://schemas.microsoft.com/office/drawing/2014/main" id="{93F0C7BA-B851-4023-A702-2AFAD505825B}"/>
              </a:ext>
            </a:extLst>
          </p:cNvPr>
          <p:cNvSpPr>
            <a:spLocks noGrp="1"/>
          </p:cNvSpPr>
          <p:nvPr>
            <p:ph idx="1"/>
          </p:nvPr>
        </p:nvSpPr>
        <p:spPr>
          <a:xfrm>
            <a:off x="838200" y="1275127"/>
            <a:ext cx="10515600" cy="5452640"/>
          </a:xfrm>
        </p:spPr>
        <p:txBody>
          <a:bodyPr>
            <a:normAutofit fontScale="92500" lnSpcReduction="20000"/>
          </a:bodyPr>
          <a:lstStyle/>
          <a:p>
            <a:r>
              <a:rPr lang="en-US" dirty="0"/>
              <a:t>It is </a:t>
            </a:r>
            <a:r>
              <a:rPr lang="en-US" dirty="0">
                <a:solidFill>
                  <a:schemeClr val="accent1"/>
                </a:solidFill>
              </a:rPr>
              <a:t>generally ineffective to attempt to treat one of the co-occurring disorders separately and then address the other issue</a:t>
            </a:r>
            <a:r>
              <a:rPr lang="en-US" dirty="0"/>
              <a:t>. </a:t>
            </a:r>
          </a:p>
          <a:p>
            <a:endParaRPr lang="en-US" dirty="0"/>
          </a:p>
          <a:p>
            <a:r>
              <a:rPr lang="en-US" dirty="0"/>
              <a:t>Past it was protocol to treat a person’s substance abuse prior to addressing mental health issues  - just in case the symptoms were driven by the use of drugs and alcohol. </a:t>
            </a:r>
          </a:p>
          <a:p>
            <a:endParaRPr lang="en-US" dirty="0"/>
          </a:p>
          <a:p>
            <a:r>
              <a:rPr lang="en-US" dirty="0"/>
              <a:t>Most SUD treatment settings refer immediately to therapist or psychiatrist upon admission although true symptoms of a MH condition may not present until a person has been clean and sober 3-4 weeks. </a:t>
            </a:r>
          </a:p>
          <a:p>
            <a:r>
              <a:rPr lang="en-US" dirty="0"/>
              <a:t>MH often sees the recent history or the presences of SUD and refers out instead of treating</a:t>
            </a:r>
          </a:p>
          <a:p>
            <a:pPr lvl="1"/>
            <a:r>
              <a:rPr lang="en-US" dirty="0"/>
              <a:t>Neurologically it can be ineffective to treat with medications if the person is still using</a:t>
            </a:r>
          </a:p>
          <a:p>
            <a:pPr lvl="1"/>
            <a:r>
              <a:rPr lang="en-US" dirty="0"/>
              <a:t>All the psychoactive medications work on the same receptor sites as alcohol and drugs</a:t>
            </a:r>
          </a:p>
        </p:txBody>
      </p:sp>
      <p:sp>
        <p:nvSpPr>
          <p:cNvPr id="4" name="Date Placeholder 3">
            <a:extLst>
              <a:ext uri="{FF2B5EF4-FFF2-40B4-BE49-F238E27FC236}">
                <a16:creationId xmlns:a16="http://schemas.microsoft.com/office/drawing/2014/main" id="{E294CA3C-44AA-42DC-9621-E637A1AE3382}"/>
              </a:ext>
            </a:extLst>
          </p:cNvPr>
          <p:cNvSpPr>
            <a:spLocks noGrp="1"/>
          </p:cNvSpPr>
          <p:nvPr>
            <p:ph type="dt" sz="half" idx="10"/>
          </p:nvPr>
        </p:nvSpPr>
        <p:spPr/>
        <p:txBody>
          <a:bodyPr/>
          <a:lstStyle/>
          <a:p>
            <a:fld id="{E8E6508D-A3DA-4F9A-A937-878A82B52908}" type="datetime1">
              <a:rPr lang="en-US" smtClean="0"/>
              <a:t>4/8/2022</a:t>
            </a:fld>
            <a:endParaRPr lang="en-US"/>
          </a:p>
        </p:txBody>
      </p:sp>
      <p:sp>
        <p:nvSpPr>
          <p:cNvPr id="5" name="Slide Number Placeholder 4">
            <a:extLst>
              <a:ext uri="{FF2B5EF4-FFF2-40B4-BE49-F238E27FC236}">
                <a16:creationId xmlns:a16="http://schemas.microsoft.com/office/drawing/2014/main" id="{C5207B12-8D1A-4D65-8CE1-8800D600B721}"/>
              </a:ext>
            </a:extLst>
          </p:cNvPr>
          <p:cNvSpPr>
            <a:spLocks noGrp="1"/>
          </p:cNvSpPr>
          <p:nvPr>
            <p:ph type="sldNum" sz="quarter" idx="12"/>
          </p:nvPr>
        </p:nvSpPr>
        <p:spPr/>
        <p:txBody>
          <a:bodyPr/>
          <a:lstStyle/>
          <a:p>
            <a:fld id="{6936BA0D-41C5-4810-93A6-DC58350A903A}" type="slidenum">
              <a:rPr lang="en-US" smtClean="0"/>
              <a:t>24</a:t>
            </a:fld>
            <a:endParaRPr lang="en-US"/>
          </a:p>
        </p:txBody>
      </p:sp>
    </p:spTree>
    <p:extLst>
      <p:ext uri="{BB962C8B-B14F-4D97-AF65-F5344CB8AC3E}">
        <p14:creationId xmlns:p14="http://schemas.microsoft.com/office/powerpoint/2010/main" val="2740266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10743-E8D8-4ED9-8E8E-D0EF02E5C311}"/>
              </a:ext>
            </a:extLst>
          </p:cNvPr>
          <p:cNvSpPr>
            <a:spLocks noGrp="1"/>
          </p:cNvSpPr>
          <p:nvPr>
            <p:ph type="title"/>
          </p:nvPr>
        </p:nvSpPr>
        <p:spPr/>
        <p:txBody>
          <a:bodyPr/>
          <a:lstStyle/>
          <a:p>
            <a:r>
              <a:rPr lang="en-US" dirty="0"/>
              <a:t>When and how to treat</a:t>
            </a:r>
          </a:p>
        </p:txBody>
      </p:sp>
      <p:sp>
        <p:nvSpPr>
          <p:cNvPr id="3" name="Content Placeholder 2">
            <a:extLst>
              <a:ext uri="{FF2B5EF4-FFF2-40B4-BE49-F238E27FC236}">
                <a16:creationId xmlns:a16="http://schemas.microsoft.com/office/drawing/2014/main" id="{0E166317-17D6-44CE-8420-CB81F99473B4}"/>
              </a:ext>
            </a:extLst>
          </p:cNvPr>
          <p:cNvSpPr>
            <a:spLocks noGrp="1"/>
          </p:cNvSpPr>
          <p:nvPr>
            <p:ph idx="1"/>
          </p:nvPr>
        </p:nvSpPr>
        <p:spPr>
          <a:xfrm>
            <a:off x="838200" y="1376127"/>
            <a:ext cx="10515600" cy="5116749"/>
          </a:xfrm>
        </p:spPr>
        <p:txBody>
          <a:bodyPr>
            <a:normAutofit fontScale="77500" lnSpcReduction="20000"/>
          </a:bodyPr>
          <a:lstStyle/>
          <a:p>
            <a:r>
              <a:rPr lang="en-US" dirty="0"/>
              <a:t>Early Recovery Looks like MH even when a MH disorder is NOT present</a:t>
            </a:r>
            <a:endParaRPr lang="en-US" dirty="0">
              <a:solidFill>
                <a:schemeClr val="accent1"/>
              </a:solidFill>
            </a:endParaRPr>
          </a:p>
          <a:p>
            <a:r>
              <a:rPr lang="en-US" dirty="0">
                <a:solidFill>
                  <a:schemeClr val="accent1"/>
                </a:solidFill>
              </a:rPr>
              <a:t>mood swings, </a:t>
            </a:r>
          </a:p>
          <a:p>
            <a:r>
              <a:rPr lang="en-US" dirty="0">
                <a:solidFill>
                  <a:schemeClr val="accent1"/>
                </a:solidFill>
              </a:rPr>
              <a:t>agitation, </a:t>
            </a:r>
          </a:p>
          <a:p>
            <a:r>
              <a:rPr lang="en-US" dirty="0">
                <a:solidFill>
                  <a:schemeClr val="accent1"/>
                </a:solidFill>
              </a:rPr>
              <a:t>low frustration tolerance, </a:t>
            </a:r>
          </a:p>
          <a:p>
            <a:r>
              <a:rPr lang="en-US" dirty="0">
                <a:solidFill>
                  <a:schemeClr val="accent1"/>
                </a:solidFill>
              </a:rPr>
              <a:t>unreasonable demands on others (and providers) </a:t>
            </a:r>
          </a:p>
          <a:p>
            <a:r>
              <a:rPr lang="en-US" dirty="0">
                <a:solidFill>
                  <a:schemeClr val="accent1"/>
                </a:solidFill>
              </a:rPr>
              <a:t>Sleep changes ,</a:t>
            </a:r>
          </a:p>
          <a:p>
            <a:r>
              <a:rPr lang="en-US" dirty="0">
                <a:solidFill>
                  <a:schemeClr val="accent1"/>
                </a:solidFill>
              </a:rPr>
              <a:t>Nutrition changes, </a:t>
            </a:r>
          </a:p>
          <a:p>
            <a:r>
              <a:rPr lang="en-US" dirty="0">
                <a:solidFill>
                  <a:schemeClr val="accent1"/>
                </a:solidFill>
              </a:rPr>
              <a:t>routine changes, </a:t>
            </a:r>
          </a:p>
          <a:p>
            <a:r>
              <a:rPr lang="en-US" dirty="0">
                <a:solidFill>
                  <a:schemeClr val="accent1"/>
                </a:solidFill>
              </a:rPr>
              <a:t>thoughts and obsessiveness,</a:t>
            </a:r>
          </a:p>
          <a:p>
            <a:r>
              <a:rPr lang="en-US" dirty="0">
                <a:solidFill>
                  <a:schemeClr val="accent1"/>
                </a:solidFill>
              </a:rPr>
              <a:t>overall fatigue while coming off substances</a:t>
            </a:r>
          </a:p>
          <a:p>
            <a:pPr lvl="1"/>
            <a:r>
              <a:rPr lang="en-US" dirty="0"/>
              <a:t>When a major trigger (lose of kids, home, job) is in play in first few days or weeks of recovery it is nearly impossible for the person not to use again. Brain has not reset to normal</a:t>
            </a:r>
          </a:p>
          <a:p>
            <a:r>
              <a:rPr lang="en-US" dirty="0"/>
              <a:t>Research determined that waiting too long into abstinence  was an ineffective method because patients would usually relapse when their mental health issues were still unmanaged and untreated.</a:t>
            </a:r>
          </a:p>
          <a:p>
            <a:endParaRPr lang="en-US" dirty="0"/>
          </a:p>
        </p:txBody>
      </p:sp>
      <p:sp>
        <p:nvSpPr>
          <p:cNvPr id="4" name="Date Placeholder 3">
            <a:extLst>
              <a:ext uri="{FF2B5EF4-FFF2-40B4-BE49-F238E27FC236}">
                <a16:creationId xmlns:a16="http://schemas.microsoft.com/office/drawing/2014/main" id="{580A769E-15FA-481A-839D-4883B8E34FF1}"/>
              </a:ext>
            </a:extLst>
          </p:cNvPr>
          <p:cNvSpPr>
            <a:spLocks noGrp="1"/>
          </p:cNvSpPr>
          <p:nvPr>
            <p:ph type="dt" sz="half" idx="10"/>
          </p:nvPr>
        </p:nvSpPr>
        <p:spPr/>
        <p:txBody>
          <a:bodyPr/>
          <a:lstStyle/>
          <a:p>
            <a:fld id="{CAC0A484-DBA8-433C-B7E7-4E92B92567F8}" type="datetime1">
              <a:rPr lang="en-US" smtClean="0"/>
              <a:t>4/8/2022</a:t>
            </a:fld>
            <a:endParaRPr lang="en-US"/>
          </a:p>
        </p:txBody>
      </p:sp>
      <p:sp>
        <p:nvSpPr>
          <p:cNvPr id="5" name="Slide Number Placeholder 4">
            <a:extLst>
              <a:ext uri="{FF2B5EF4-FFF2-40B4-BE49-F238E27FC236}">
                <a16:creationId xmlns:a16="http://schemas.microsoft.com/office/drawing/2014/main" id="{6CF9C381-9D7E-4DAF-A1D2-F910420B2992}"/>
              </a:ext>
            </a:extLst>
          </p:cNvPr>
          <p:cNvSpPr>
            <a:spLocks noGrp="1"/>
          </p:cNvSpPr>
          <p:nvPr>
            <p:ph type="sldNum" sz="quarter" idx="12"/>
          </p:nvPr>
        </p:nvSpPr>
        <p:spPr/>
        <p:txBody>
          <a:bodyPr/>
          <a:lstStyle/>
          <a:p>
            <a:fld id="{6936BA0D-41C5-4810-93A6-DC58350A903A}" type="slidenum">
              <a:rPr lang="en-US" smtClean="0"/>
              <a:t>25</a:t>
            </a:fld>
            <a:endParaRPr lang="en-US"/>
          </a:p>
        </p:txBody>
      </p:sp>
    </p:spTree>
    <p:extLst>
      <p:ext uri="{BB962C8B-B14F-4D97-AF65-F5344CB8AC3E}">
        <p14:creationId xmlns:p14="http://schemas.microsoft.com/office/powerpoint/2010/main" val="4093218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3F3541-F32E-471E-9CCF-DB71AF2EBD7A}"/>
              </a:ext>
            </a:extLst>
          </p:cNvPr>
          <p:cNvPicPr>
            <a:picLocks noChangeAspect="1"/>
          </p:cNvPicPr>
          <p:nvPr/>
        </p:nvPicPr>
        <p:blipFill>
          <a:blip r:embed="rId2"/>
          <a:stretch>
            <a:fillRect/>
          </a:stretch>
        </p:blipFill>
        <p:spPr>
          <a:xfrm>
            <a:off x="209724" y="1445962"/>
            <a:ext cx="5201175" cy="4301072"/>
          </a:xfrm>
          <a:prstGeom prst="rect">
            <a:avLst/>
          </a:prstGeom>
        </p:spPr>
      </p:pic>
      <p:sp>
        <p:nvSpPr>
          <p:cNvPr id="6" name="TextBox 5">
            <a:extLst>
              <a:ext uri="{FF2B5EF4-FFF2-40B4-BE49-F238E27FC236}">
                <a16:creationId xmlns:a16="http://schemas.microsoft.com/office/drawing/2014/main" id="{1296E5E0-96C8-4689-8F0A-17FD56490587}"/>
              </a:ext>
            </a:extLst>
          </p:cNvPr>
          <p:cNvSpPr txBox="1"/>
          <p:nvPr/>
        </p:nvSpPr>
        <p:spPr>
          <a:xfrm>
            <a:off x="444616" y="387239"/>
            <a:ext cx="4068661" cy="954107"/>
          </a:xfrm>
          <a:prstGeom prst="rect">
            <a:avLst/>
          </a:prstGeom>
          <a:noFill/>
        </p:spPr>
        <p:txBody>
          <a:bodyPr wrap="square">
            <a:spAutoFit/>
          </a:bodyPr>
          <a:lstStyle/>
          <a:p>
            <a:pPr algn="ctr"/>
            <a:r>
              <a:rPr lang="en-US" sz="2800" dirty="0"/>
              <a:t>OPIOD Effects Vs Withdrawal</a:t>
            </a:r>
          </a:p>
        </p:txBody>
      </p:sp>
      <p:sp>
        <p:nvSpPr>
          <p:cNvPr id="7" name="TextBox 6">
            <a:extLst>
              <a:ext uri="{FF2B5EF4-FFF2-40B4-BE49-F238E27FC236}">
                <a16:creationId xmlns:a16="http://schemas.microsoft.com/office/drawing/2014/main" id="{39D0301D-4759-427F-BD12-FB788226B5C2}"/>
              </a:ext>
            </a:extLst>
          </p:cNvPr>
          <p:cNvSpPr txBox="1"/>
          <p:nvPr/>
        </p:nvSpPr>
        <p:spPr>
          <a:xfrm>
            <a:off x="7048150" y="292828"/>
            <a:ext cx="4068661" cy="954107"/>
          </a:xfrm>
          <a:prstGeom prst="rect">
            <a:avLst/>
          </a:prstGeom>
          <a:noFill/>
        </p:spPr>
        <p:txBody>
          <a:bodyPr wrap="square">
            <a:spAutoFit/>
          </a:bodyPr>
          <a:lstStyle/>
          <a:p>
            <a:pPr algn="ctr"/>
            <a:r>
              <a:rPr lang="en-US" sz="2800" dirty="0"/>
              <a:t>Methamphetamine </a:t>
            </a:r>
          </a:p>
          <a:p>
            <a:pPr algn="ctr"/>
            <a:r>
              <a:rPr lang="en-US" sz="2800" dirty="0"/>
              <a:t>Effects Vs Withdrawal</a:t>
            </a:r>
          </a:p>
        </p:txBody>
      </p:sp>
      <p:graphicFrame>
        <p:nvGraphicFramePr>
          <p:cNvPr id="10" name="Table 9">
            <a:extLst>
              <a:ext uri="{FF2B5EF4-FFF2-40B4-BE49-F238E27FC236}">
                <a16:creationId xmlns:a16="http://schemas.microsoft.com/office/drawing/2014/main" id="{56DD363F-80B7-42F9-842B-945D929E5CF3}"/>
              </a:ext>
            </a:extLst>
          </p:cNvPr>
          <p:cNvGraphicFramePr>
            <a:graphicFrameLocks noGrp="1"/>
          </p:cNvGraphicFramePr>
          <p:nvPr>
            <p:extLst>
              <p:ext uri="{D42A27DB-BD31-4B8C-83A1-F6EECF244321}">
                <p14:modId xmlns:p14="http://schemas.microsoft.com/office/powerpoint/2010/main" val="2590905356"/>
              </p:ext>
            </p:extLst>
          </p:nvPr>
        </p:nvGraphicFramePr>
        <p:xfrm>
          <a:off x="6241409" y="1438069"/>
          <a:ext cx="5372435" cy="4291616"/>
        </p:xfrm>
        <a:graphic>
          <a:graphicData uri="http://schemas.openxmlformats.org/drawingml/2006/table">
            <a:tbl>
              <a:tblPr firstRow="1" firstCol="1" bandRow="1">
                <a:tableStyleId>{5C22544A-7EE6-4342-B048-85BDC9FD1C3A}</a:tableStyleId>
              </a:tblPr>
              <a:tblGrid>
                <a:gridCol w="2997034">
                  <a:extLst>
                    <a:ext uri="{9D8B030D-6E8A-4147-A177-3AD203B41FA5}">
                      <a16:colId xmlns:a16="http://schemas.microsoft.com/office/drawing/2014/main" val="4226627759"/>
                    </a:ext>
                  </a:extLst>
                </a:gridCol>
                <a:gridCol w="2375401">
                  <a:extLst>
                    <a:ext uri="{9D8B030D-6E8A-4147-A177-3AD203B41FA5}">
                      <a16:colId xmlns:a16="http://schemas.microsoft.com/office/drawing/2014/main" val="3198751836"/>
                    </a:ext>
                  </a:extLst>
                </a:gridCol>
              </a:tblGrid>
              <a:tr h="306544">
                <a:tc>
                  <a:txBody>
                    <a:bodyPr/>
                    <a:lstStyle/>
                    <a:p>
                      <a:pPr marL="0" marR="0" algn="ctr">
                        <a:lnSpc>
                          <a:spcPct val="107000"/>
                        </a:lnSpc>
                        <a:spcBef>
                          <a:spcPts val="0"/>
                        </a:spcBef>
                        <a:spcAft>
                          <a:spcPts val="0"/>
                        </a:spcAft>
                      </a:pPr>
                      <a:r>
                        <a:rPr lang="en-US" sz="1600">
                          <a:effectLst/>
                        </a:rPr>
                        <a:t>Meth Effects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Meth Withdrawal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66819675"/>
                  </a:ext>
                </a:extLst>
              </a:tr>
              <a:tr h="306544">
                <a:tc>
                  <a:txBody>
                    <a:bodyPr/>
                    <a:lstStyle/>
                    <a:p>
                      <a:pPr marL="0" marR="0">
                        <a:lnSpc>
                          <a:spcPct val="107000"/>
                        </a:lnSpc>
                        <a:spcBef>
                          <a:spcPts val="0"/>
                        </a:spcBef>
                        <a:spcAft>
                          <a:spcPts val="0"/>
                        </a:spcAft>
                      </a:pPr>
                      <a:r>
                        <a:rPr lang="en-US" sz="16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5437409"/>
                  </a:ext>
                </a:extLst>
              </a:tr>
              <a:tr h="306544">
                <a:tc>
                  <a:txBody>
                    <a:bodyPr/>
                    <a:lstStyle/>
                    <a:p>
                      <a:pPr marL="0" marR="0">
                        <a:lnSpc>
                          <a:spcPct val="107000"/>
                        </a:lnSpc>
                        <a:spcBef>
                          <a:spcPts val="0"/>
                        </a:spcBef>
                        <a:spcAft>
                          <a:spcPts val="0"/>
                        </a:spcAft>
                      </a:pPr>
                      <a:r>
                        <a:rPr lang="en-US" sz="1600">
                          <a:effectLst/>
                        </a:rPr>
                        <a:t>High Energy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Fatigue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739472"/>
                  </a:ext>
                </a:extLst>
              </a:tr>
              <a:tr h="306544">
                <a:tc>
                  <a:txBody>
                    <a:bodyPr/>
                    <a:lstStyle/>
                    <a:p>
                      <a:pPr marL="0" marR="0">
                        <a:lnSpc>
                          <a:spcPct val="107000"/>
                        </a:lnSpc>
                        <a:spcBef>
                          <a:spcPts val="0"/>
                        </a:spcBef>
                        <a:spcAft>
                          <a:spcPts val="0"/>
                        </a:spcAft>
                      </a:pPr>
                      <a:r>
                        <a:rPr lang="en-US" sz="1600">
                          <a:effectLst/>
                        </a:rPr>
                        <a:t>Anxiety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Anxious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8191187"/>
                  </a:ext>
                </a:extLst>
              </a:tr>
              <a:tr h="306544">
                <a:tc>
                  <a:txBody>
                    <a:bodyPr/>
                    <a:lstStyle/>
                    <a:p>
                      <a:pPr marL="0" marR="0">
                        <a:lnSpc>
                          <a:spcPct val="107000"/>
                        </a:lnSpc>
                        <a:spcBef>
                          <a:spcPts val="0"/>
                        </a:spcBef>
                        <a:spcAft>
                          <a:spcPts val="0"/>
                        </a:spcAft>
                      </a:pPr>
                      <a:r>
                        <a:rPr lang="en-US" sz="1600">
                          <a:effectLst/>
                        </a:rPr>
                        <a:t>Euphoria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Depression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72948309"/>
                  </a:ext>
                </a:extLst>
              </a:tr>
              <a:tr h="306544">
                <a:tc>
                  <a:txBody>
                    <a:bodyPr/>
                    <a:lstStyle/>
                    <a:p>
                      <a:pPr marL="0" marR="0">
                        <a:lnSpc>
                          <a:spcPct val="107000"/>
                        </a:lnSpc>
                        <a:spcBef>
                          <a:spcPts val="0"/>
                        </a:spcBef>
                        <a:spcAft>
                          <a:spcPts val="0"/>
                        </a:spcAft>
                      </a:pPr>
                      <a:r>
                        <a:rPr lang="en-US" sz="1600">
                          <a:effectLst/>
                        </a:rPr>
                        <a:t>Full Body Stimulation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Nausea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1495165"/>
                  </a:ext>
                </a:extLst>
              </a:tr>
              <a:tr h="306544">
                <a:tc>
                  <a:txBody>
                    <a:bodyPr/>
                    <a:lstStyle/>
                    <a:p>
                      <a:pPr marL="0" marR="0">
                        <a:lnSpc>
                          <a:spcPct val="107000"/>
                        </a:lnSpc>
                        <a:spcBef>
                          <a:spcPts val="0"/>
                        </a:spcBef>
                        <a:spcAft>
                          <a:spcPts val="0"/>
                        </a:spcAft>
                      </a:pPr>
                      <a:r>
                        <a:rPr lang="en-US" sz="1600">
                          <a:effectLst/>
                        </a:rPr>
                        <a:t>Sweating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Cold and hot Body Temp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98476029"/>
                  </a:ext>
                </a:extLst>
              </a:tr>
              <a:tr h="306544">
                <a:tc>
                  <a:txBody>
                    <a:bodyPr/>
                    <a:lstStyle/>
                    <a:p>
                      <a:pPr marL="0" marR="0">
                        <a:lnSpc>
                          <a:spcPct val="107000"/>
                        </a:lnSpc>
                        <a:spcBef>
                          <a:spcPts val="0"/>
                        </a:spcBef>
                        <a:spcAft>
                          <a:spcPts val="0"/>
                        </a:spcAft>
                      </a:pPr>
                      <a:r>
                        <a:rPr lang="en-US" sz="1600">
                          <a:effectLst/>
                        </a:rPr>
                        <a:t>Rapid Pulse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Intense Cravings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45274293"/>
                  </a:ext>
                </a:extLst>
              </a:tr>
              <a:tr h="306544">
                <a:tc>
                  <a:txBody>
                    <a:bodyPr/>
                    <a:lstStyle/>
                    <a:p>
                      <a:pPr marL="0" marR="0">
                        <a:lnSpc>
                          <a:spcPct val="107000"/>
                        </a:lnSpc>
                        <a:spcBef>
                          <a:spcPts val="0"/>
                        </a:spcBef>
                        <a:spcAft>
                          <a:spcPts val="0"/>
                        </a:spcAft>
                      </a:pPr>
                      <a:r>
                        <a:rPr lang="en-US" sz="1600">
                          <a:effectLst/>
                        </a:rPr>
                        <a:t>High Blood Pressure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Painful Headaches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48095874"/>
                  </a:ext>
                </a:extLst>
              </a:tr>
              <a:tr h="306544">
                <a:tc>
                  <a:txBody>
                    <a:bodyPr/>
                    <a:lstStyle/>
                    <a:p>
                      <a:pPr marL="0" marR="0">
                        <a:lnSpc>
                          <a:spcPct val="107000"/>
                        </a:lnSpc>
                        <a:spcBef>
                          <a:spcPts val="0"/>
                        </a:spcBef>
                        <a:spcAft>
                          <a:spcPts val="0"/>
                        </a:spcAft>
                      </a:pPr>
                      <a:r>
                        <a:rPr lang="en-US" sz="1600">
                          <a:effectLst/>
                        </a:rPr>
                        <a:t>Dilated Pupils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Increased appetite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49576617"/>
                  </a:ext>
                </a:extLst>
              </a:tr>
              <a:tr h="306544">
                <a:tc>
                  <a:txBody>
                    <a:bodyPr/>
                    <a:lstStyle/>
                    <a:p>
                      <a:pPr marL="0" marR="0">
                        <a:lnSpc>
                          <a:spcPct val="107000"/>
                        </a:lnSpc>
                        <a:spcBef>
                          <a:spcPts val="0"/>
                        </a:spcBef>
                        <a:spcAft>
                          <a:spcPts val="0"/>
                        </a:spcAft>
                      </a:pPr>
                      <a:r>
                        <a:rPr lang="en-US" sz="1600">
                          <a:effectLst/>
                        </a:rPr>
                        <a:t>Muscle cramps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Lethargy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64778549"/>
                  </a:ext>
                </a:extLst>
              </a:tr>
              <a:tr h="306544">
                <a:tc>
                  <a:txBody>
                    <a:bodyPr/>
                    <a:lstStyle/>
                    <a:p>
                      <a:pPr marL="0" marR="0">
                        <a:lnSpc>
                          <a:spcPct val="107000"/>
                        </a:lnSpc>
                        <a:spcBef>
                          <a:spcPts val="0"/>
                        </a:spcBef>
                        <a:spcAft>
                          <a:spcPts val="0"/>
                        </a:spcAft>
                      </a:pPr>
                      <a:r>
                        <a:rPr lang="en-US" sz="1600">
                          <a:effectLst/>
                        </a:rPr>
                        <a:t>Aggression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7438367"/>
                  </a:ext>
                </a:extLst>
              </a:tr>
              <a:tr h="306544">
                <a:tc>
                  <a:txBody>
                    <a:bodyPr/>
                    <a:lstStyle/>
                    <a:p>
                      <a:pPr marL="0" marR="0">
                        <a:lnSpc>
                          <a:spcPct val="107000"/>
                        </a:lnSpc>
                        <a:spcBef>
                          <a:spcPts val="0"/>
                        </a:spcBef>
                        <a:spcAft>
                          <a:spcPts val="0"/>
                        </a:spcAft>
                      </a:pPr>
                      <a:r>
                        <a:rPr lang="en-US" sz="1600">
                          <a:effectLst/>
                        </a:rPr>
                        <a:t>Confusion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0234826"/>
                  </a:ext>
                </a:extLst>
              </a:tr>
              <a:tr h="306544">
                <a:tc>
                  <a:txBody>
                    <a:bodyPr/>
                    <a:lstStyle/>
                    <a:p>
                      <a:pPr marL="0" marR="0">
                        <a:lnSpc>
                          <a:spcPct val="107000"/>
                        </a:lnSpc>
                        <a:spcBef>
                          <a:spcPts val="0"/>
                        </a:spcBef>
                        <a:spcAft>
                          <a:spcPts val="0"/>
                        </a:spcAft>
                      </a:pPr>
                      <a:r>
                        <a:rPr lang="en-US" sz="1600">
                          <a:effectLst/>
                        </a:rPr>
                        <a:t>Delusions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00982668"/>
                  </a:ext>
                </a:extLst>
              </a:tr>
            </a:tbl>
          </a:graphicData>
        </a:graphic>
      </p:graphicFrame>
      <p:sp>
        <p:nvSpPr>
          <p:cNvPr id="2" name="Date Placeholder 1">
            <a:extLst>
              <a:ext uri="{FF2B5EF4-FFF2-40B4-BE49-F238E27FC236}">
                <a16:creationId xmlns:a16="http://schemas.microsoft.com/office/drawing/2014/main" id="{E4678094-E372-4353-BDA0-DB8F81BE3532}"/>
              </a:ext>
            </a:extLst>
          </p:cNvPr>
          <p:cNvSpPr>
            <a:spLocks noGrp="1"/>
          </p:cNvSpPr>
          <p:nvPr>
            <p:ph type="dt" sz="half" idx="10"/>
          </p:nvPr>
        </p:nvSpPr>
        <p:spPr/>
        <p:txBody>
          <a:bodyPr/>
          <a:lstStyle/>
          <a:p>
            <a:fld id="{5F9FB729-802A-4B10-A421-006E0EB32CC2}" type="datetime1">
              <a:rPr lang="en-US" smtClean="0"/>
              <a:t>4/8/2022</a:t>
            </a:fld>
            <a:endParaRPr lang="en-US"/>
          </a:p>
        </p:txBody>
      </p:sp>
      <p:sp>
        <p:nvSpPr>
          <p:cNvPr id="4" name="Slide Number Placeholder 3">
            <a:extLst>
              <a:ext uri="{FF2B5EF4-FFF2-40B4-BE49-F238E27FC236}">
                <a16:creationId xmlns:a16="http://schemas.microsoft.com/office/drawing/2014/main" id="{10E3E75A-1874-4E3A-B829-6B0131D09169}"/>
              </a:ext>
            </a:extLst>
          </p:cNvPr>
          <p:cNvSpPr>
            <a:spLocks noGrp="1"/>
          </p:cNvSpPr>
          <p:nvPr>
            <p:ph type="sldNum" sz="quarter" idx="12"/>
          </p:nvPr>
        </p:nvSpPr>
        <p:spPr/>
        <p:txBody>
          <a:bodyPr/>
          <a:lstStyle/>
          <a:p>
            <a:fld id="{6936BA0D-41C5-4810-93A6-DC58350A903A}" type="slidenum">
              <a:rPr lang="en-US" smtClean="0"/>
              <a:t>26</a:t>
            </a:fld>
            <a:endParaRPr lang="en-US"/>
          </a:p>
        </p:txBody>
      </p:sp>
    </p:spTree>
    <p:extLst>
      <p:ext uri="{BB962C8B-B14F-4D97-AF65-F5344CB8AC3E}">
        <p14:creationId xmlns:p14="http://schemas.microsoft.com/office/powerpoint/2010/main" val="1573362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0D564A1E-B1DB-405A-8693-BECC681590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2173" y="86629"/>
            <a:ext cx="8187654" cy="6684741"/>
          </a:xfrm>
        </p:spPr>
      </p:pic>
      <p:sp>
        <p:nvSpPr>
          <p:cNvPr id="9" name="TextBox 8">
            <a:extLst>
              <a:ext uri="{FF2B5EF4-FFF2-40B4-BE49-F238E27FC236}">
                <a16:creationId xmlns:a16="http://schemas.microsoft.com/office/drawing/2014/main" id="{F0F2EBD3-95CA-407C-B05D-E6493F744BDB}"/>
              </a:ext>
            </a:extLst>
          </p:cNvPr>
          <p:cNvSpPr txBox="1"/>
          <p:nvPr/>
        </p:nvSpPr>
        <p:spPr>
          <a:xfrm>
            <a:off x="159391" y="293615"/>
            <a:ext cx="2574844" cy="1015663"/>
          </a:xfrm>
          <a:prstGeom prst="rect">
            <a:avLst/>
          </a:prstGeom>
          <a:noFill/>
        </p:spPr>
        <p:txBody>
          <a:bodyPr wrap="square" rtlCol="0">
            <a:spAutoFit/>
          </a:bodyPr>
          <a:lstStyle/>
          <a:p>
            <a:r>
              <a:rPr lang="en-US" sz="2000" dirty="0"/>
              <a:t>Clinical Symptoms </a:t>
            </a:r>
          </a:p>
          <a:p>
            <a:r>
              <a:rPr lang="en-US" sz="2000" dirty="0"/>
              <a:t>Absent of Drug/Alcohol Use</a:t>
            </a:r>
          </a:p>
        </p:txBody>
      </p:sp>
      <p:sp>
        <p:nvSpPr>
          <p:cNvPr id="2" name="Date Placeholder 1">
            <a:extLst>
              <a:ext uri="{FF2B5EF4-FFF2-40B4-BE49-F238E27FC236}">
                <a16:creationId xmlns:a16="http://schemas.microsoft.com/office/drawing/2014/main" id="{A33B6186-3848-4443-BA44-6F9820961F64}"/>
              </a:ext>
            </a:extLst>
          </p:cNvPr>
          <p:cNvSpPr>
            <a:spLocks noGrp="1"/>
          </p:cNvSpPr>
          <p:nvPr>
            <p:ph type="dt" sz="half" idx="10"/>
          </p:nvPr>
        </p:nvSpPr>
        <p:spPr/>
        <p:txBody>
          <a:bodyPr/>
          <a:lstStyle/>
          <a:p>
            <a:fld id="{D9AE5220-F27A-46B5-911A-F820254CBD9D}" type="datetime1">
              <a:rPr lang="en-US" smtClean="0"/>
              <a:t>4/8/2022</a:t>
            </a:fld>
            <a:endParaRPr lang="en-US"/>
          </a:p>
        </p:txBody>
      </p:sp>
      <p:sp>
        <p:nvSpPr>
          <p:cNvPr id="3" name="Slide Number Placeholder 2">
            <a:extLst>
              <a:ext uri="{FF2B5EF4-FFF2-40B4-BE49-F238E27FC236}">
                <a16:creationId xmlns:a16="http://schemas.microsoft.com/office/drawing/2014/main" id="{5B6EDD2F-6E3F-4F58-83EF-8194B671B32B}"/>
              </a:ext>
            </a:extLst>
          </p:cNvPr>
          <p:cNvSpPr>
            <a:spLocks noGrp="1"/>
          </p:cNvSpPr>
          <p:nvPr>
            <p:ph type="sldNum" sz="quarter" idx="12"/>
          </p:nvPr>
        </p:nvSpPr>
        <p:spPr/>
        <p:txBody>
          <a:bodyPr/>
          <a:lstStyle/>
          <a:p>
            <a:fld id="{6936BA0D-41C5-4810-93A6-DC58350A903A}" type="slidenum">
              <a:rPr lang="en-US" smtClean="0"/>
              <a:t>27</a:t>
            </a:fld>
            <a:endParaRPr lang="en-US"/>
          </a:p>
        </p:txBody>
      </p:sp>
    </p:spTree>
    <p:extLst>
      <p:ext uri="{BB962C8B-B14F-4D97-AF65-F5344CB8AC3E}">
        <p14:creationId xmlns:p14="http://schemas.microsoft.com/office/powerpoint/2010/main" val="2971509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387AE-34A1-4F76-BF07-732025BFA11A}"/>
              </a:ext>
            </a:extLst>
          </p:cNvPr>
          <p:cNvSpPr>
            <a:spLocks noGrp="1"/>
          </p:cNvSpPr>
          <p:nvPr>
            <p:ph type="title"/>
          </p:nvPr>
        </p:nvSpPr>
        <p:spPr/>
        <p:txBody>
          <a:bodyPr>
            <a:normAutofit/>
          </a:bodyPr>
          <a:lstStyle/>
          <a:p>
            <a:r>
              <a:rPr lang="en-US" sz="3600" dirty="0"/>
              <a:t>Methamphetamines and Stimulants </a:t>
            </a:r>
            <a:br>
              <a:rPr lang="en-US" sz="3600" dirty="0"/>
            </a:br>
            <a:r>
              <a:rPr lang="en-US" sz="3600" dirty="0"/>
              <a:t>Includes (Adderall &amp; other Uppers)</a:t>
            </a:r>
          </a:p>
        </p:txBody>
      </p:sp>
      <p:pic>
        <p:nvPicPr>
          <p:cNvPr id="12" name="Content Placeholder 11">
            <a:extLst>
              <a:ext uri="{FF2B5EF4-FFF2-40B4-BE49-F238E27FC236}">
                <a16:creationId xmlns:a16="http://schemas.microsoft.com/office/drawing/2014/main" id="{40F8447E-31F0-401C-8F0B-4EB8C756C10A}"/>
              </a:ext>
            </a:extLst>
          </p:cNvPr>
          <p:cNvPicPr>
            <a:picLocks noGrp="1" noChangeAspect="1"/>
          </p:cNvPicPr>
          <p:nvPr>
            <p:ph idx="1"/>
          </p:nvPr>
        </p:nvPicPr>
        <p:blipFill>
          <a:blip r:embed="rId2"/>
          <a:stretch>
            <a:fillRect/>
          </a:stretch>
        </p:blipFill>
        <p:spPr>
          <a:xfrm>
            <a:off x="2661233" y="1627428"/>
            <a:ext cx="6717659" cy="4985763"/>
          </a:xfrm>
          <a:prstGeom prst="rect">
            <a:avLst/>
          </a:prstGeom>
        </p:spPr>
      </p:pic>
      <p:sp>
        <p:nvSpPr>
          <p:cNvPr id="3" name="Date Placeholder 2">
            <a:extLst>
              <a:ext uri="{FF2B5EF4-FFF2-40B4-BE49-F238E27FC236}">
                <a16:creationId xmlns:a16="http://schemas.microsoft.com/office/drawing/2014/main" id="{2EE0E0DD-65B6-49B2-9F70-9F8CB7C2AD4C}"/>
              </a:ext>
            </a:extLst>
          </p:cNvPr>
          <p:cNvSpPr>
            <a:spLocks noGrp="1"/>
          </p:cNvSpPr>
          <p:nvPr>
            <p:ph type="dt" sz="half" idx="10"/>
          </p:nvPr>
        </p:nvSpPr>
        <p:spPr/>
        <p:txBody>
          <a:bodyPr/>
          <a:lstStyle/>
          <a:p>
            <a:fld id="{D2BB8D3B-7FC9-429E-A179-50AFDC530238}" type="datetime1">
              <a:rPr lang="en-US" smtClean="0"/>
              <a:t>4/8/2022</a:t>
            </a:fld>
            <a:endParaRPr lang="en-US"/>
          </a:p>
        </p:txBody>
      </p:sp>
      <p:sp>
        <p:nvSpPr>
          <p:cNvPr id="4" name="Slide Number Placeholder 3">
            <a:extLst>
              <a:ext uri="{FF2B5EF4-FFF2-40B4-BE49-F238E27FC236}">
                <a16:creationId xmlns:a16="http://schemas.microsoft.com/office/drawing/2014/main" id="{2E68E0B4-914A-48CC-9754-CFCF5659056E}"/>
              </a:ext>
            </a:extLst>
          </p:cNvPr>
          <p:cNvSpPr>
            <a:spLocks noGrp="1"/>
          </p:cNvSpPr>
          <p:nvPr>
            <p:ph type="sldNum" sz="quarter" idx="12"/>
          </p:nvPr>
        </p:nvSpPr>
        <p:spPr/>
        <p:txBody>
          <a:bodyPr/>
          <a:lstStyle/>
          <a:p>
            <a:fld id="{6936BA0D-41C5-4810-93A6-DC58350A903A}" type="slidenum">
              <a:rPr lang="en-US" smtClean="0"/>
              <a:t>28</a:t>
            </a:fld>
            <a:endParaRPr lang="en-US"/>
          </a:p>
        </p:txBody>
      </p:sp>
    </p:spTree>
    <p:extLst>
      <p:ext uri="{BB962C8B-B14F-4D97-AF65-F5344CB8AC3E}">
        <p14:creationId xmlns:p14="http://schemas.microsoft.com/office/powerpoint/2010/main" val="3078616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CD68C-788F-4AE8-BAE5-1A32CB38CDB5}"/>
              </a:ext>
            </a:extLst>
          </p:cNvPr>
          <p:cNvSpPr>
            <a:spLocks noGrp="1"/>
          </p:cNvSpPr>
          <p:nvPr>
            <p:ph type="title"/>
          </p:nvPr>
        </p:nvSpPr>
        <p:spPr/>
        <p:txBody>
          <a:bodyPr/>
          <a:lstStyle/>
          <a:p>
            <a:r>
              <a:rPr lang="en-US" dirty="0"/>
              <a:t>General </a:t>
            </a:r>
            <a:r>
              <a:rPr lang="en-US" dirty="0" err="1"/>
              <a:t>BiPolar</a:t>
            </a:r>
            <a:r>
              <a:rPr lang="en-US" dirty="0"/>
              <a:t> Symptoms</a:t>
            </a:r>
          </a:p>
        </p:txBody>
      </p:sp>
      <p:pic>
        <p:nvPicPr>
          <p:cNvPr id="4" name="Content Placeholder 3">
            <a:extLst>
              <a:ext uri="{FF2B5EF4-FFF2-40B4-BE49-F238E27FC236}">
                <a16:creationId xmlns:a16="http://schemas.microsoft.com/office/drawing/2014/main" id="{7C3F5BEE-720E-4327-A911-42D89D01D8CF}"/>
              </a:ext>
            </a:extLst>
          </p:cNvPr>
          <p:cNvPicPr>
            <a:picLocks noGrp="1" noChangeAspect="1"/>
          </p:cNvPicPr>
          <p:nvPr>
            <p:ph idx="1"/>
          </p:nvPr>
        </p:nvPicPr>
        <p:blipFill>
          <a:blip r:embed="rId2"/>
          <a:stretch>
            <a:fillRect/>
          </a:stretch>
        </p:blipFill>
        <p:spPr>
          <a:xfrm>
            <a:off x="1496647" y="1324446"/>
            <a:ext cx="8914089" cy="5019584"/>
          </a:xfrm>
          <a:prstGeom prst="rect">
            <a:avLst/>
          </a:prstGeom>
        </p:spPr>
      </p:pic>
      <p:sp>
        <p:nvSpPr>
          <p:cNvPr id="3" name="Date Placeholder 2">
            <a:extLst>
              <a:ext uri="{FF2B5EF4-FFF2-40B4-BE49-F238E27FC236}">
                <a16:creationId xmlns:a16="http://schemas.microsoft.com/office/drawing/2014/main" id="{6021C49D-7F86-479C-A38D-BD2D1F03BEF7}"/>
              </a:ext>
            </a:extLst>
          </p:cNvPr>
          <p:cNvSpPr>
            <a:spLocks noGrp="1"/>
          </p:cNvSpPr>
          <p:nvPr>
            <p:ph type="dt" sz="half" idx="10"/>
          </p:nvPr>
        </p:nvSpPr>
        <p:spPr/>
        <p:txBody>
          <a:bodyPr/>
          <a:lstStyle/>
          <a:p>
            <a:fld id="{D04C7D0F-9748-46C4-929C-EB5929D46005}" type="datetime1">
              <a:rPr lang="en-US" smtClean="0"/>
              <a:t>4/8/2022</a:t>
            </a:fld>
            <a:endParaRPr lang="en-US"/>
          </a:p>
        </p:txBody>
      </p:sp>
      <p:sp>
        <p:nvSpPr>
          <p:cNvPr id="5" name="Slide Number Placeholder 4">
            <a:extLst>
              <a:ext uri="{FF2B5EF4-FFF2-40B4-BE49-F238E27FC236}">
                <a16:creationId xmlns:a16="http://schemas.microsoft.com/office/drawing/2014/main" id="{9A3FC919-39D0-4062-8CFB-2117F881017F}"/>
              </a:ext>
            </a:extLst>
          </p:cNvPr>
          <p:cNvSpPr>
            <a:spLocks noGrp="1"/>
          </p:cNvSpPr>
          <p:nvPr>
            <p:ph type="sldNum" sz="quarter" idx="12"/>
          </p:nvPr>
        </p:nvSpPr>
        <p:spPr/>
        <p:txBody>
          <a:bodyPr/>
          <a:lstStyle/>
          <a:p>
            <a:fld id="{6936BA0D-41C5-4810-93A6-DC58350A903A}" type="slidenum">
              <a:rPr lang="en-US" smtClean="0"/>
              <a:t>29</a:t>
            </a:fld>
            <a:endParaRPr lang="en-US"/>
          </a:p>
        </p:txBody>
      </p:sp>
    </p:spTree>
    <p:extLst>
      <p:ext uri="{BB962C8B-B14F-4D97-AF65-F5344CB8AC3E}">
        <p14:creationId xmlns:p14="http://schemas.microsoft.com/office/powerpoint/2010/main" val="3918556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B7947-65EF-4185-B54F-8A4187E2BE0E}"/>
              </a:ext>
            </a:extLst>
          </p:cNvPr>
          <p:cNvSpPr>
            <a:spLocks noGrp="1"/>
          </p:cNvSpPr>
          <p:nvPr>
            <p:ph type="title"/>
          </p:nvPr>
        </p:nvSpPr>
        <p:spPr/>
        <p:txBody>
          <a:bodyPr/>
          <a:lstStyle/>
          <a:p>
            <a:r>
              <a:rPr lang="en-US" dirty="0"/>
              <a:t>What is a Collaborative </a:t>
            </a:r>
            <a:br>
              <a:rPr lang="en-US" dirty="0"/>
            </a:br>
            <a:r>
              <a:rPr lang="en-US" dirty="0"/>
              <a:t>Multidisciplinary Team Approach</a:t>
            </a:r>
          </a:p>
        </p:txBody>
      </p:sp>
      <p:sp>
        <p:nvSpPr>
          <p:cNvPr id="3" name="Content Placeholder 2">
            <a:extLst>
              <a:ext uri="{FF2B5EF4-FFF2-40B4-BE49-F238E27FC236}">
                <a16:creationId xmlns:a16="http://schemas.microsoft.com/office/drawing/2014/main" id="{D7F697D8-C443-4695-B0C6-B67232A7A087}"/>
              </a:ext>
            </a:extLst>
          </p:cNvPr>
          <p:cNvSpPr>
            <a:spLocks noGrp="1"/>
          </p:cNvSpPr>
          <p:nvPr>
            <p:ph sz="half" idx="1"/>
          </p:nvPr>
        </p:nvSpPr>
        <p:spPr/>
        <p:txBody>
          <a:bodyPr>
            <a:normAutofit/>
          </a:bodyPr>
          <a:lstStyle/>
          <a:p>
            <a:r>
              <a:rPr lang="en-US" dirty="0"/>
              <a:t>MH Teams</a:t>
            </a:r>
          </a:p>
          <a:p>
            <a:r>
              <a:rPr lang="en-US" dirty="0"/>
              <a:t>SUD Teams</a:t>
            </a:r>
          </a:p>
          <a:p>
            <a:r>
              <a:rPr lang="en-US" dirty="0"/>
              <a:t>Legal Resources</a:t>
            </a:r>
          </a:p>
          <a:p>
            <a:r>
              <a:rPr lang="en-US" dirty="0"/>
              <a:t>Therapy resources</a:t>
            </a:r>
          </a:p>
          <a:p>
            <a:r>
              <a:rPr lang="en-US" dirty="0"/>
              <a:t>Psychiatric resources</a:t>
            </a:r>
          </a:p>
          <a:p>
            <a:r>
              <a:rPr lang="en-US" dirty="0"/>
              <a:t>Medical Resources</a:t>
            </a:r>
          </a:p>
          <a:p>
            <a:r>
              <a:rPr lang="en-US" dirty="0"/>
              <a:t>Community Resources</a:t>
            </a:r>
          </a:p>
          <a:p>
            <a:endParaRPr lang="en-US" dirty="0"/>
          </a:p>
          <a:p>
            <a:endParaRPr lang="en-US" dirty="0"/>
          </a:p>
        </p:txBody>
      </p:sp>
      <p:sp>
        <p:nvSpPr>
          <p:cNvPr id="4" name="Content Placeholder 3">
            <a:extLst>
              <a:ext uri="{FF2B5EF4-FFF2-40B4-BE49-F238E27FC236}">
                <a16:creationId xmlns:a16="http://schemas.microsoft.com/office/drawing/2014/main" id="{3A8EB7BD-CDBB-405F-A1CB-CED768649C6A}"/>
              </a:ext>
            </a:extLst>
          </p:cNvPr>
          <p:cNvSpPr>
            <a:spLocks noGrp="1"/>
          </p:cNvSpPr>
          <p:nvPr>
            <p:ph sz="half" idx="2"/>
          </p:nvPr>
        </p:nvSpPr>
        <p:spPr/>
        <p:txBody>
          <a:bodyPr>
            <a:normAutofit/>
          </a:bodyPr>
          <a:lstStyle/>
          <a:p>
            <a:r>
              <a:rPr lang="en-US" dirty="0"/>
              <a:t>Support teams</a:t>
            </a:r>
          </a:p>
          <a:p>
            <a:pPr lvl="1"/>
            <a:r>
              <a:rPr lang="en-US" dirty="0"/>
              <a:t>Peers</a:t>
            </a:r>
          </a:p>
          <a:p>
            <a:pPr lvl="1"/>
            <a:r>
              <a:rPr lang="en-US" dirty="0"/>
              <a:t>Families</a:t>
            </a:r>
          </a:p>
          <a:p>
            <a:pPr lvl="1"/>
            <a:r>
              <a:rPr lang="en-US" dirty="0"/>
              <a:t>Church groups/hobby groups</a:t>
            </a:r>
          </a:p>
          <a:p>
            <a:pPr lvl="1"/>
            <a:r>
              <a:rPr lang="en-US" dirty="0"/>
              <a:t>Other social Supports</a:t>
            </a:r>
          </a:p>
          <a:p>
            <a:r>
              <a:rPr lang="en-US" dirty="0"/>
              <a:t>Recovery Coaches, Treatment providers</a:t>
            </a:r>
          </a:p>
          <a:p>
            <a:endParaRPr lang="en-US" dirty="0"/>
          </a:p>
          <a:p>
            <a:r>
              <a:rPr lang="en-US" i="1" dirty="0"/>
              <a:t>Basically, ANYONE involved in the person’s life…..</a:t>
            </a:r>
          </a:p>
        </p:txBody>
      </p:sp>
      <p:sp>
        <p:nvSpPr>
          <p:cNvPr id="5" name="Date Placeholder 4">
            <a:extLst>
              <a:ext uri="{FF2B5EF4-FFF2-40B4-BE49-F238E27FC236}">
                <a16:creationId xmlns:a16="http://schemas.microsoft.com/office/drawing/2014/main" id="{25A53267-3357-4207-9051-4DDEAC97369E}"/>
              </a:ext>
            </a:extLst>
          </p:cNvPr>
          <p:cNvSpPr>
            <a:spLocks noGrp="1"/>
          </p:cNvSpPr>
          <p:nvPr>
            <p:ph type="dt" sz="half" idx="10"/>
          </p:nvPr>
        </p:nvSpPr>
        <p:spPr/>
        <p:txBody>
          <a:bodyPr/>
          <a:lstStyle/>
          <a:p>
            <a:fld id="{3659DDA4-A846-4882-8F63-4056011AEBA9}" type="datetime1">
              <a:rPr lang="en-US" smtClean="0"/>
              <a:t>4/8/2022</a:t>
            </a:fld>
            <a:endParaRPr lang="en-US"/>
          </a:p>
        </p:txBody>
      </p:sp>
      <p:sp>
        <p:nvSpPr>
          <p:cNvPr id="6" name="Slide Number Placeholder 5">
            <a:extLst>
              <a:ext uri="{FF2B5EF4-FFF2-40B4-BE49-F238E27FC236}">
                <a16:creationId xmlns:a16="http://schemas.microsoft.com/office/drawing/2014/main" id="{48FE27EB-5B82-4311-8033-BAC2120D826F}"/>
              </a:ext>
            </a:extLst>
          </p:cNvPr>
          <p:cNvSpPr>
            <a:spLocks noGrp="1"/>
          </p:cNvSpPr>
          <p:nvPr>
            <p:ph type="sldNum" sz="quarter" idx="12"/>
          </p:nvPr>
        </p:nvSpPr>
        <p:spPr/>
        <p:txBody>
          <a:bodyPr/>
          <a:lstStyle/>
          <a:p>
            <a:fld id="{6936BA0D-41C5-4810-93A6-DC58350A903A}" type="slidenum">
              <a:rPr lang="en-US" smtClean="0"/>
              <a:t>3</a:t>
            </a:fld>
            <a:endParaRPr lang="en-US"/>
          </a:p>
        </p:txBody>
      </p:sp>
    </p:spTree>
    <p:extLst>
      <p:ext uri="{BB962C8B-B14F-4D97-AF65-F5344CB8AC3E}">
        <p14:creationId xmlns:p14="http://schemas.microsoft.com/office/powerpoint/2010/main" val="3075514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31C0C00-004C-4D1B-BBCA-C5689B3E43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0916" y="333950"/>
            <a:ext cx="10784145" cy="6190100"/>
          </a:xfrm>
        </p:spPr>
      </p:pic>
      <p:sp>
        <p:nvSpPr>
          <p:cNvPr id="2" name="Date Placeholder 1">
            <a:extLst>
              <a:ext uri="{FF2B5EF4-FFF2-40B4-BE49-F238E27FC236}">
                <a16:creationId xmlns:a16="http://schemas.microsoft.com/office/drawing/2014/main" id="{31ED2E85-E5AD-4A83-9E1E-FBA7722F25C8}"/>
              </a:ext>
            </a:extLst>
          </p:cNvPr>
          <p:cNvSpPr>
            <a:spLocks noGrp="1"/>
          </p:cNvSpPr>
          <p:nvPr>
            <p:ph type="dt" sz="half" idx="10"/>
          </p:nvPr>
        </p:nvSpPr>
        <p:spPr/>
        <p:txBody>
          <a:bodyPr/>
          <a:lstStyle/>
          <a:p>
            <a:fld id="{5F86A301-5796-4F35-9311-B461288694F2}" type="datetime1">
              <a:rPr lang="en-US" smtClean="0"/>
              <a:t>4/8/2022</a:t>
            </a:fld>
            <a:endParaRPr lang="en-US"/>
          </a:p>
        </p:txBody>
      </p:sp>
      <p:sp>
        <p:nvSpPr>
          <p:cNvPr id="3" name="Slide Number Placeholder 2">
            <a:extLst>
              <a:ext uri="{FF2B5EF4-FFF2-40B4-BE49-F238E27FC236}">
                <a16:creationId xmlns:a16="http://schemas.microsoft.com/office/drawing/2014/main" id="{04785B47-7BB5-410F-84D8-140AD622B3F6}"/>
              </a:ext>
            </a:extLst>
          </p:cNvPr>
          <p:cNvSpPr>
            <a:spLocks noGrp="1"/>
          </p:cNvSpPr>
          <p:nvPr>
            <p:ph type="sldNum" sz="quarter" idx="12"/>
          </p:nvPr>
        </p:nvSpPr>
        <p:spPr/>
        <p:txBody>
          <a:bodyPr/>
          <a:lstStyle/>
          <a:p>
            <a:fld id="{6936BA0D-41C5-4810-93A6-DC58350A903A}" type="slidenum">
              <a:rPr lang="en-US" smtClean="0"/>
              <a:t>30</a:t>
            </a:fld>
            <a:endParaRPr lang="en-US"/>
          </a:p>
        </p:txBody>
      </p:sp>
    </p:spTree>
    <p:extLst>
      <p:ext uri="{BB962C8B-B14F-4D97-AF65-F5344CB8AC3E}">
        <p14:creationId xmlns:p14="http://schemas.microsoft.com/office/powerpoint/2010/main" val="2169277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5DECB-8F8F-4CE2-97DF-2DE7FB31956B}"/>
              </a:ext>
            </a:extLst>
          </p:cNvPr>
          <p:cNvSpPr>
            <a:spLocks noGrp="1"/>
          </p:cNvSpPr>
          <p:nvPr>
            <p:ph type="title"/>
          </p:nvPr>
        </p:nvSpPr>
        <p:spPr>
          <a:xfrm>
            <a:off x="838200" y="365126"/>
            <a:ext cx="10515600" cy="725920"/>
          </a:xfrm>
        </p:spPr>
        <p:txBody>
          <a:bodyPr/>
          <a:lstStyle/>
          <a:p>
            <a:r>
              <a:rPr lang="en-US" dirty="0"/>
              <a:t>Methamphetamine Withdrawal</a:t>
            </a:r>
          </a:p>
        </p:txBody>
      </p:sp>
      <p:pic>
        <p:nvPicPr>
          <p:cNvPr id="4" name="Content Placeholder 3">
            <a:extLst>
              <a:ext uri="{FF2B5EF4-FFF2-40B4-BE49-F238E27FC236}">
                <a16:creationId xmlns:a16="http://schemas.microsoft.com/office/drawing/2014/main" id="{2FBF4614-3930-42C9-9735-1017D3828B27}"/>
              </a:ext>
            </a:extLst>
          </p:cNvPr>
          <p:cNvPicPr>
            <a:picLocks noGrp="1" noChangeAspect="1"/>
          </p:cNvPicPr>
          <p:nvPr>
            <p:ph idx="1"/>
          </p:nvPr>
        </p:nvPicPr>
        <p:blipFill>
          <a:blip r:embed="rId2"/>
          <a:stretch>
            <a:fillRect/>
          </a:stretch>
        </p:blipFill>
        <p:spPr>
          <a:xfrm>
            <a:off x="3027726" y="1380294"/>
            <a:ext cx="5117983" cy="5117983"/>
          </a:xfrm>
          <a:prstGeom prst="rect">
            <a:avLst/>
          </a:prstGeom>
        </p:spPr>
      </p:pic>
      <p:sp>
        <p:nvSpPr>
          <p:cNvPr id="3" name="Date Placeholder 2">
            <a:extLst>
              <a:ext uri="{FF2B5EF4-FFF2-40B4-BE49-F238E27FC236}">
                <a16:creationId xmlns:a16="http://schemas.microsoft.com/office/drawing/2014/main" id="{BB95BC66-3204-40ED-974E-1B066835085F}"/>
              </a:ext>
            </a:extLst>
          </p:cNvPr>
          <p:cNvSpPr>
            <a:spLocks noGrp="1"/>
          </p:cNvSpPr>
          <p:nvPr>
            <p:ph type="dt" sz="half" idx="10"/>
          </p:nvPr>
        </p:nvSpPr>
        <p:spPr/>
        <p:txBody>
          <a:bodyPr/>
          <a:lstStyle/>
          <a:p>
            <a:fld id="{D69F8099-1B7B-4F7E-80E7-189B5A0FB56A}" type="datetime1">
              <a:rPr lang="en-US" smtClean="0"/>
              <a:t>4/8/2022</a:t>
            </a:fld>
            <a:endParaRPr lang="en-US"/>
          </a:p>
        </p:txBody>
      </p:sp>
      <p:sp>
        <p:nvSpPr>
          <p:cNvPr id="5" name="Slide Number Placeholder 4">
            <a:extLst>
              <a:ext uri="{FF2B5EF4-FFF2-40B4-BE49-F238E27FC236}">
                <a16:creationId xmlns:a16="http://schemas.microsoft.com/office/drawing/2014/main" id="{6E73A6AB-06C3-4E7D-9E85-EDA449B7B4AC}"/>
              </a:ext>
            </a:extLst>
          </p:cNvPr>
          <p:cNvSpPr>
            <a:spLocks noGrp="1"/>
          </p:cNvSpPr>
          <p:nvPr>
            <p:ph type="sldNum" sz="quarter" idx="12"/>
          </p:nvPr>
        </p:nvSpPr>
        <p:spPr/>
        <p:txBody>
          <a:bodyPr/>
          <a:lstStyle/>
          <a:p>
            <a:fld id="{6936BA0D-41C5-4810-93A6-DC58350A903A}" type="slidenum">
              <a:rPr lang="en-US" smtClean="0"/>
              <a:t>31</a:t>
            </a:fld>
            <a:endParaRPr lang="en-US"/>
          </a:p>
        </p:txBody>
      </p:sp>
    </p:spTree>
    <p:extLst>
      <p:ext uri="{BB962C8B-B14F-4D97-AF65-F5344CB8AC3E}">
        <p14:creationId xmlns:p14="http://schemas.microsoft.com/office/powerpoint/2010/main" val="8778293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387AE-34A1-4F76-BF07-732025BFA11A}"/>
              </a:ext>
            </a:extLst>
          </p:cNvPr>
          <p:cNvSpPr>
            <a:spLocks noGrp="1"/>
          </p:cNvSpPr>
          <p:nvPr>
            <p:ph type="title"/>
          </p:nvPr>
        </p:nvSpPr>
        <p:spPr>
          <a:xfrm>
            <a:off x="287482" y="187657"/>
            <a:ext cx="5257800" cy="1325563"/>
          </a:xfrm>
        </p:spPr>
        <p:txBody>
          <a:bodyPr/>
          <a:lstStyle/>
          <a:p>
            <a:r>
              <a:rPr lang="en-US" dirty="0"/>
              <a:t>Depression symptoms </a:t>
            </a:r>
            <a:r>
              <a:rPr lang="en-US" sz="3600" dirty="0"/>
              <a:t>(DSM V)</a:t>
            </a:r>
            <a:endParaRPr lang="en-US" dirty="0"/>
          </a:p>
        </p:txBody>
      </p:sp>
      <p:sp>
        <p:nvSpPr>
          <p:cNvPr id="3" name="Content Placeholder 2">
            <a:extLst>
              <a:ext uri="{FF2B5EF4-FFF2-40B4-BE49-F238E27FC236}">
                <a16:creationId xmlns:a16="http://schemas.microsoft.com/office/drawing/2014/main" id="{3902C18D-6511-4B99-AEC2-490AD58C0DC7}"/>
              </a:ext>
            </a:extLst>
          </p:cNvPr>
          <p:cNvSpPr>
            <a:spLocks noGrp="1"/>
          </p:cNvSpPr>
          <p:nvPr>
            <p:ph idx="1"/>
          </p:nvPr>
        </p:nvSpPr>
        <p:spPr>
          <a:xfrm>
            <a:off x="287482" y="1375794"/>
            <a:ext cx="5257800" cy="5226341"/>
          </a:xfrm>
        </p:spPr>
        <p:txBody>
          <a:bodyPr>
            <a:normAutofit lnSpcReduction="10000"/>
          </a:bodyPr>
          <a:lstStyle/>
          <a:p>
            <a:r>
              <a:rPr lang="en-US" sz="1600" dirty="0"/>
              <a:t>Sadness or loss of interest</a:t>
            </a:r>
          </a:p>
          <a:p>
            <a:r>
              <a:rPr lang="en-US" sz="1600" dirty="0"/>
              <a:t>Sleeping too much or too little</a:t>
            </a:r>
          </a:p>
          <a:p>
            <a:r>
              <a:rPr lang="en-US" sz="1600" dirty="0"/>
              <a:t>Loss of appetite</a:t>
            </a:r>
          </a:p>
          <a:p>
            <a:r>
              <a:rPr lang="en-US" sz="1600" dirty="0"/>
              <a:t>Feelings of guilt that may be Unexplained </a:t>
            </a:r>
          </a:p>
          <a:p>
            <a:r>
              <a:rPr lang="en-US" sz="1600" dirty="0"/>
              <a:t>Loss of “normal” energy level</a:t>
            </a:r>
          </a:p>
          <a:p>
            <a:r>
              <a:rPr lang="en-US" sz="1600" dirty="0"/>
              <a:t>Decrease in ability to concentrate &amp; memory</a:t>
            </a:r>
          </a:p>
          <a:p>
            <a:r>
              <a:rPr lang="en-US" sz="1600" dirty="0"/>
              <a:t>Changes in mood daily behavior, or </a:t>
            </a:r>
          </a:p>
          <a:p>
            <a:r>
              <a:rPr lang="en-US" sz="1600" dirty="0"/>
              <a:t>Loss of self-esteem</a:t>
            </a:r>
          </a:p>
          <a:p>
            <a:r>
              <a:rPr lang="en-US" sz="1600" dirty="0"/>
              <a:t>Chronic Fatigue</a:t>
            </a:r>
          </a:p>
          <a:p>
            <a:r>
              <a:rPr lang="en-US" sz="1600" dirty="0"/>
              <a:t>Unexplained aches and pains</a:t>
            </a:r>
          </a:p>
          <a:p>
            <a:r>
              <a:rPr lang="en-US" sz="1600" dirty="0"/>
              <a:t>Isolation</a:t>
            </a:r>
          </a:p>
          <a:p>
            <a:r>
              <a:rPr lang="en-US" sz="1600" dirty="0"/>
              <a:t>Moving more slowly</a:t>
            </a:r>
          </a:p>
          <a:p>
            <a:r>
              <a:rPr lang="en-US" sz="1600" dirty="0"/>
              <a:t>Neglecting responsibilities</a:t>
            </a:r>
          </a:p>
          <a:p>
            <a:r>
              <a:rPr lang="en-US" sz="1600" dirty="0"/>
              <a:t>Agitated and unsettled</a:t>
            </a:r>
          </a:p>
          <a:p>
            <a:r>
              <a:rPr lang="en-US" sz="1600" dirty="0"/>
              <a:t>Depression can also be associated with thoughts of suicide.</a:t>
            </a:r>
          </a:p>
        </p:txBody>
      </p:sp>
      <p:sp>
        <p:nvSpPr>
          <p:cNvPr id="9" name="TextBox 8">
            <a:extLst>
              <a:ext uri="{FF2B5EF4-FFF2-40B4-BE49-F238E27FC236}">
                <a16:creationId xmlns:a16="http://schemas.microsoft.com/office/drawing/2014/main" id="{5C934625-5B8E-4A63-9158-66CC74D69AFE}"/>
              </a:ext>
            </a:extLst>
          </p:cNvPr>
          <p:cNvSpPr txBox="1"/>
          <p:nvPr/>
        </p:nvSpPr>
        <p:spPr>
          <a:xfrm>
            <a:off x="5911913" y="365125"/>
            <a:ext cx="6092981" cy="2031325"/>
          </a:xfrm>
          <a:prstGeom prst="rect">
            <a:avLst/>
          </a:prstGeom>
          <a:noFill/>
        </p:spPr>
        <p:txBody>
          <a:bodyPr wrap="square" rtlCol="0">
            <a:spAutoFit/>
          </a:bodyPr>
          <a:lstStyle/>
          <a:p>
            <a:r>
              <a:rPr lang="en-US" dirty="0"/>
              <a:t>Symptoms need to be </a:t>
            </a:r>
          </a:p>
          <a:p>
            <a:pPr marL="285750" indent="-285750">
              <a:buFont typeface="Arial" panose="020B0604020202020204" pitchFamily="34" charset="0"/>
              <a:buChar char="•"/>
            </a:pPr>
            <a:r>
              <a:rPr lang="en-US" dirty="0"/>
              <a:t>Consistent over 2 weeks or more (not one single good day in that 2 weeks)</a:t>
            </a:r>
          </a:p>
          <a:p>
            <a:pPr marL="285750" indent="-285750">
              <a:buFont typeface="Arial" panose="020B0604020202020204" pitchFamily="34" charset="0"/>
              <a:buChar char="•"/>
            </a:pPr>
            <a:r>
              <a:rPr lang="en-US" dirty="0"/>
              <a:t>In absence of substance use or medication use</a:t>
            </a:r>
          </a:p>
          <a:p>
            <a:pPr marL="285750" indent="-285750">
              <a:buFont typeface="Arial" panose="020B0604020202020204" pitchFamily="34" charset="0"/>
              <a:buChar char="•"/>
            </a:pPr>
            <a:r>
              <a:rPr lang="en-US" dirty="0"/>
              <a:t>Absence of Situation</a:t>
            </a:r>
          </a:p>
          <a:p>
            <a:pPr marL="285750" indent="-285750">
              <a:buFont typeface="Arial" panose="020B0604020202020204" pitchFamily="34" charset="0"/>
              <a:buChar char="•"/>
            </a:pPr>
            <a:r>
              <a:rPr lang="en-US" dirty="0"/>
              <a:t>Worsening of symptoms</a:t>
            </a:r>
          </a:p>
          <a:p>
            <a:pPr marL="285750" indent="-285750">
              <a:buFont typeface="Arial" panose="020B0604020202020204" pitchFamily="34" charset="0"/>
              <a:buChar char="•"/>
            </a:pPr>
            <a:r>
              <a:rPr lang="en-US" dirty="0"/>
              <a:t>Physical pain is often associated with descriptions </a:t>
            </a:r>
          </a:p>
        </p:txBody>
      </p:sp>
      <p:pic>
        <p:nvPicPr>
          <p:cNvPr id="11" name="Picture 10">
            <a:extLst>
              <a:ext uri="{FF2B5EF4-FFF2-40B4-BE49-F238E27FC236}">
                <a16:creationId xmlns:a16="http://schemas.microsoft.com/office/drawing/2014/main" id="{509FA8F4-40DA-4A66-A822-D84D5A4B87CD}"/>
              </a:ext>
            </a:extLst>
          </p:cNvPr>
          <p:cNvPicPr>
            <a:picLocks noChangeAspect="1"/>
          </p:cNvPicPr>
          <p:nvPr/>
        </p:nvPicPr>
        <p:blipFill>
          <a:blip r:embed="rId2"/>
          <a:stretch>
            <a:fillRect/>
          </a:stretch>
        </p:blipFill>
        <p:spPr>
          <a:xfrm>
            <a:off x="6925290" y="2640019"/>
            <a:ext cx="3938867" cy="3938867"/>
          </a:xfrm>
          <a:prstGeom prst="rect">
            <a:avLst/>
          </a:prstGeom>
        </p:spPr>
      </p:pic>
      <p:sp>
        <p:nvSpPr>
          <p:cNvPr id="4" name="Date Placeholder 3">
            <a:extLst>
              <a:ext uri="{FF2B5EF4-FFF2-40B4-BE49-F238E27FC236}">
                <a16:creationId xmlns:a16="http://schemas.microsoft.com/office/drawing/2014/main" id="{AA95FB77-79E5-40AE-9AB6-25B872C368B3}"/>
              </a:ext>
            </a:extLst>
          </p:cNvPr>
          <p:cNvSpPr>
            <a:spLocks noGrp="1"/>
          </p:cNvSpPr>
          <p:nvPr>
            <p:ph type="dt" sz="half" idx="10"/>
          </p:nvPr>
        </p:nvSpPr>
        <p:spPr/>
        <p:txBody>
          <a:bodyPr/>
          <a:lstStyle/>
          <a:p>
            <a:fld id="{061BF2F2-B82F-4FE3-9A31-27D419F327FA}" type="datetime1">
              <a:rPr lang="en-US" smtClean="0"/>
              <a:t>4/8/2022</a:t>
            </a:fld>
            <a:endParaRPr lang="en-US"/>
          </a:p>
        </p:txBody>
      </p:sp>
      <p:sp>
        <p:nvSpPr>
          <p:cNvPr id="5" name="Slide Number Placeholder 4">
            <a:extLst>
              <a:ext uri="{FF2B5EF4-FFF2-40B4-BE49-F238E27FC236}">
                <a16:creationId xmlns:a16="http://schemas.microsoft.com/office/drawing/2014/main" id="{6C90070F-25AB-46BE-BD81-B4447224EF41}"/>
              </a:ext>
            </a:extLst>
          </p:cNvPr>
          <p:cNvSpPr>
            <a:spLocks noGrp="1"/>
          </p:cNvSpPr>
          <p:nvPr>
            <p:ph type="sldNum" sz="quarter" idx="12"/>
          </p:nvPr>
        </p:nvSpPr>
        <p:spPr/>
        <p:txBody>
          <a:bodyPr/>
          <a:lstStyle/>
          <a:p>
            <a:fld id="{6936BA0D-41C5-4810-93A6-DC58350A903A}" type="slidenum">
              <a:rPr lang="en-US" smtClean="0"/>
              <a:t>32</a:t>
            </a:fld>
            <a:endParaRPr lang="en-US"/>
          </a:p>
        </p:txBody>
      </p:sp>
    </p:spTree>
    <p:extLst>
      <p:ext uri="{BB962C8B-B14F-4D97-AF65-F5344CB8AC3E}">
        <p14:creationId xmlns:p14="http://schemas.microsoft.com/office/powerpoint/2010/main" val="472211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04546-F193-4655-A51D-C7D2255CD92B}"/>
              </a:ext>
            </a:extLst>
          </p:cNvPr>
          <p:cNvSpPr>
            <a:spLocks noGrp="1"/>
          </p:cNvSpPr>
          <p:nvPr>
            <p:ph type="title"/>
          </p:nvPr>
        </p:nvSpPr>
        <p:spPr/>
        <p:txBody>
          <a:bodyPr/>
          <a:lstStyle/>
          <a:p>
            <a:r>
              <a:rPr lang="en-US" dirty="0"/>
              <a:t>Alcohol  </a:t>
            </a:r>
            <a:r>
              <a:rPr lang="en-US" sz="2400" dirty="0"/>
              <a:t>(almost always present with drug use) </a:t>
            </a:r>
            <a:endParaRPr lang="en-US" dirty="0"/>
          </a:p>
        </p:txBody>
      </p:sp>
      <p:pic>
        <p:nvPicPr>
          <p:cNvPr id="4" name="Content Placeholder 3">
            <a:extLst>
              <a:ext uri="{FF2B5EF4-FFF2-40B4-BE49-F238E27FC236}">
                <a16:creationId xmlns:a16="http://schemas.microsoft.com/office/drawing/2014/main" id="{51845623-F23F-4161-AC44-C72D60EA5261}"/>
              </a:ext>
            </a:extLst>
          </p:cNvPr>
          <p:cNvPicPr>
            <a:picLocks noGrp="1" noChangeAspect="1"/>
          </p:cNvPicPr>
          <p:nvPr>
            <p:ph idx="1"/>
          </p:nvPr>
        </p:nvPicPr>
        <p:blipFill>
          <a:blip r:embed="rId2"/>
          <a:stretch>
            <a:fillRect/>
          </a:stretch>
        </p:blipFill>
        <p:spPr>
          <a:xfrm>
            <a:off x="184141" y="1550894"/>
            <a:ext cx="8937480" cy="4669633"/>
          </a:xfrm>
          <a:prstGeom prst="rect">
            <a:avLst/>
          </a:prstGeom>
        </p:spPr>
      </p:pic>
      <p:sp>
        <p:nvSpPr>
          <p:cNvPr id="5" name="TextBox 4">
            <a:extLst>
              <a:ext uri="{FF2B5EF4-FFF2-40B4-BE49-F238E27FC236}">
                <a16:creationId xmlns:a16="http://schemas.microsoft.com/office/drawing/2014/main" id="{630326A7-714B-4D35-B6CC-8AFD64EC288B}"/>
              </a:ext>
            </a:extLst>
          </p:cNvPr>
          <p:cNvSpPr txBox="1"/>
          <p:nvPr/>
        </p:nvSpPr>
        <p:spPr>
          <a:xfrm>
            <a:off x="9359154" y="715611"/>
            <a:ext cx="2648705" cy="3170099"/>
          </a:xfrm>
          <a:prstGeom prst="rect">
            <a:avLst/>
          </a:prstGeom>
          <a:noFill/>
        </p:spPr>
        <p:txBody>
          <a:bodyPr wrap="square" rtlCol="0">
            <a:spAutoFit/>
          </a:bodyPr>
          <a:lstStyle/>
          <a:p>
            <a:r>
              <a:rPr lang="en-US" sz="2000" u="sng" dirty="0"/>
              <a:t>Mild Symptoms</a:t>
            </a:r>
          </a:p>
          <a:p>
            <a:endParaRPr lang="en-US" sz="2000" dirty="0"/>
          </a:p>
          <a:p>
            <a:pPr marL="342900" indent="-342900">
              <a:buFont typeface="Arial" panose="020B0604020202020204" pitchFamily="34" charset="0"/>
              <a:buChar char="•"/>
            </a:pPr>
            <a:r>
              <a:rPr lang="en-US" sz="2000" b="1" dirty="0">
                <a:solidFill>
                  <a:srgbClr val="008080"/>
                </a:solidFill>
              </a:rPr>
              <a:t>Shakiness</a:t>
            </a:r>
          </a:p>
          <a:p>
            <a:pPr marL="342900" indent="-342900">
              <a:buFont typeface="Arial" panose="020B0604020202020204" pitchFamily="34" charset="0"/>
              <a:buChar char="•"/>
            </a:pPr>
            <a:r>
              <a:rPr lang="en-US" sz="2000" b="1" dirty="0">
                <a:solidFill>
                  <a:srgbClr val="008080"/>
                </a:solidFill>
              </a:rPr>
              <a:t>Tired</a:t>
            </a:r>
          </a:p>
          <a:p>
            <a:pPr marL="342900" indent="-342900">
              <a:buFont typeface="Arial" panose="020B0604020202020204" pitchFamily="34" charset="0"/>
              <a:buChar char="•"/>
            </a:pPr>
            <a:r>
              <a:rPr lang="en-US" sz="2000" b="1" dirty="0">
                <a:solidFill>
                  <a:srgbClr val="008080"/>
                </a:solidFill>
              </a:rPr>
              <a:t>Depression</a:t>
            </a:r>
          </a:p>
          <a:p>
            <a:pPr marL="342900" indent="-342900">
              <a:buFont typeface="Arial" panose="020B0604020202020204" pitchFamily="34" charset="0"/>
              <a:buChar char="•"/>
            </a:pPr>
            <a:r>
              <a:rPr lang="en-US" sz="2000" b="1" dirty="0">
                <a:solidFill>
                  <a:srgbClr val="008080"/>
                </a:solidFill>
              </a:rPr>
              <a:t>Brain Fog</a:t>
            </a:r>
          </a:p>
          <a:p>
            <a:pPr marL="342900" indent="-342900">
              <a:buFont typeface="Arial" panose="020B0604020202020204" pitchFamily="34" charset="0"/>
              <a:buChar char="•"/>
            </a:pPr>
            <a:r>
              <a:rPr lang="en-US" sz="2000" b="1" dirty="0">
                <a:solidFill>
                  <a:srgbClr val="008080"/>
                </a:solidFill>
              </a:rPr>
              <a:t>Anxiety</a:t>
            </a:r>
          </a:p>
          <a:p>
            <a:pPr marL="342900" indent="-342900">
              <a:buFont typeface="Arial" panose="020B0604020202020204" pitchFamily="34" charset="0"/>
              <a:buChar char="•"/>
            </a:pPr>
            <a:r>
              <a:rPr lang="en-US" sz="2000" b="1" dirty="0">
                <a:solidFill>
                  <a:srgbClr val="008080"/>
                </a:solidFill>
              </a:rPr>
              <a:t>Irritability</a:t>
            </a:r>
          </a:p>
          <a:p>
            <a:pPr marL="342900" indent="-342900">
              <a:buFont typeface="Arial" panose="020B0604020202020204" pitchFamily="34" charset="0"/>
              <a:buChar char="•"/>
            </a:pPr>
            <a:r>
              <a:rPr lang="en-US" sz="2000" b="1" dirty="0">
                <a:solidFill>
                  <a:srgbClr val="008080"/>
                </a:solidFill>
              </a:rPr>
              <a:t>Mood Swings</a:t>
            </a:r>
          </a:p>
          <a:p>
            <a:pPr marL="342900" indent="-342900">
              <a:buFont typeface="Arial" panose="020B0604020202020204" pitchFamily="34" charset="0"/>
              <a:buChar char="•"/>
            </a:pPr>
            <a:r>
              <a:rPr lang="en-US" sz="2000" b="1" dirty="0">
                <a:solidFill>
                  <a:srgbClr val="008080"/>
                </a:solidFill>
              </a:rPr>
              <a:t>Sleep disturbances</a:t>
            </a:r>
            <a:endParaRPr lang="en-US" b="1" dirty="0">
              <a:solidFill>
                <a:srgbClr val="008080"/>
              </a:solidFill>
            </a:endParaRPr>
          </a:p>
        </p:txBody>
      </p:sp>
      <p:sp>
        <p:nvSpPr>
          <p:cNvPr id="6" name="Date Placeholder 5">
            <a:extLst>
              <a:ext uri="{FF2B5EF4-FFF2-40B4-BE49-F238E27FC236}">
                <a16:creationId xmlns:a16="http://schemas.microsoft.com/office/drawing/2014/main" id="{6A373D8F-1B35-485A-A130-040ABB165F6A}"/>
              </a:ext>
            </a:extLst>
          </p:cNvPr>
          <p:cNvSpPr>
            <a:spLocks noGrp="1"/>
          </p:cNvSpPr>
          <p:nvPr>
            <p:ph type="dt" sz="half" idx="10"/>
          </p:nvPr>
        </p:nvSpPr>
        <p:spPr/>
        <p:txBody>
          <a:bodyPr/>
          <a:lstStyle/>
          <a:p>
            <a:fld id="{2AE45586-635C-4607-AF0C-A4062A79A4CF}" type="datetime1">
              <a:rPr lang="en-US" smtClean="0"/>
              <a:t>4/8/2022</a:t>
            </a:fld>
            <a:endParaRPr lang="en-US"/>
          </a:p>
        </p:txBody>
      </p:sp>
      <p:sp>
        <p:nvSpPr>
          <p:cNvPr id="7" name="Slide Number Placeholder 6">
            <a:extLst>
              <a:ext uri="{FF2B5EF4-FFF2-40B4-BE49-F238E27FC236}">
                <a16:creationId xmlns:a16="http://schemas.microsoft.com/office/drawing/2014/main" id="{3DFD7563-751A-4FB2-AC99-CE6BED263927}"/>
              </a:ext>
            </a:extLst>
          </p:cNvPr>
          <p:cNvSpPr>
            <a:spLocks noGrp="1"/>
          </p:cNvSpPr>
          <p:nvPr>
            <p:ph type="sldNum" sz="quarter" idx="12"/>
          </p:nvPr>
        </p:nvSpPr>
        <p:spPr/>
        <p:txBody>
          <a:bodyPr/>
          <a:lstStyle/>
          <a:p>
            <a:fld id="{6936BA0D-41C5-4810-93A6-DC58350A903A}" type="slidenum">
              <a:rPr lang="en-US" smtClean="0"/>
              <a:t>33</a:t>
            </a:fld>
            <a:endParaRPr lang="en-US"/>
          </a:p>
        </p:txBody>
      </p:sp>
    </p:spTree>
    <p:extLst>
      <p:ext uri="{BB962C8B-B14F-4D97-AF65-F5344CB8AC3E}">
        <p14:creationId xmlns:p14="http://schemas.microsoft.com/office/powerpoint/2010/main" val="30454994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C5603-99FB-43BF-A57E-124CC1C05CA3}"/>
              </a:ext>
            </a:extLst>
          </p:cNvPr>
          <p:cNvSpPr>
            <a:spLocks noGrp="1"/>
          </p:cNvSpPr>
          <p:nvPr>
            <p:ph type="title"/>
          </p:nvPr>
        </p:nvSpPr>
        <p:spPr/>
        <p:txBody>
          <a:bodyPr/>
          <a:lstStyle/>
          <a:p>
            <a:r>
              <a:rPr lang="en-US" dirty="0"/>
              <a:t>Bipolar </a:t>
            </a:r>
            <a:r>
              <a:rPr lang="en-US" sz="4400" dirty="0"/>
              <a:t>(DSM V)</a:t>
            </a:r>
            <a:endParaRPr lang="en-US" dirty="0"/>
          </a:p>
        </p:txBody>
      </p:sp>
      <p:sp>
        <p:nvSpPr>
          <p:cNvPr id="3" name="Content Placeholder 2">
            <a:extLst>
              <a:ext uri="{FF2B5EF4-FFF2-40B4-BE49-F238E27FC236}">
                <a16:creationId xmlns:a16="http://schemas.microsoft.com/office/drawing/2014/main" id="{F7A3F554-8669-4906-BD9C-C0B309387998}"/>
              </a:ext>
            </a:extLst>
          </p:cNvPr>
          <p:cNvSpPr>
            <a:spLocks noGrp="1"/>
          </p:cNvSpPr>
          <p:nvPr>
            <p:ph idx="1"/>
          </p:nvPr>
        </p:nvSpPr>
        <p:spPr>
          <a:xfrm>
            <a:off x="838200" y="1825625"/>
            <a:ext cx="10515600" cy="4667250"/>
          </a:xfrm>
        </p:spPr>
        <p:txBody>
          <a:bodyPr>
            <a:normAutofit/>
          </a:bodyPr>
          <a:lstStyle/>
          <a:p>
            <a:r>
              <a:rPr lang="en-US" b="1" dirty="0"/>
              <a:t>Bipolar disorder</a:t>
            </a:r>
            <a:r>
              <a:rPr lang="en-US" dirty="0"/>
              <a:t>, also known as manic depression, is a mental </a:t>
            </a:r>
            <a:r>
              <a:rPr lang="en-US" b="1" dirty="0"/>
              <a:t>illness</a:t>
            </a:r>
            <a:r>
              <a:rPr lang="en-US" dirty="0"/>
              <a:t> that brings </a:t>
            </a:r>
            <a:r>
              <a:rPr lang="en-US" dirty="0">
                <a:solidFill>
                  <a:schemeClr val="accent1"/>
                </a:solidFill>
              </a:rPr>
              <a:t>severe high and low moods and changes in sleep, energy, thinking, and behavior. </a:t>
            </a:r>
          </a:p>
          <a:p>
            <a:endParaRPr lang="en-US" dirty="0">
              <a:solidFill>
                <a:schemeClr val="accent1"/>
              </a:solidFill>
            </a:endParaRPr>
          </a:p>
          <a:p>
            <a:r>
              <a:rPr lang="en-US" dirty="0"/>
              <a:t>People who have </a:t>
            </a:r>
            <a:r>
              <a:rPr lang="en-US" b="1" dirty="0"/>
              <a:t>bipolar disorder</a:t>
            </a:r>
            <a:r>
              <a:rPr lang="en-US" dirty="0"/>
              <a:t> can have </a:t>
            </a:r>
            <a:r>
              <a:rPr lang="en-US" dirty="0">
                <a:solidFill>
                  <a:schemeClr val="accent1"/>
                </a:solidFill>
              </a:rPr>
              <a:t>periods in which they feel overly happy and energized </a:t>
            </a:r>
            <a:r>
              <a:rPr lang="en-US" dirty="0"/>
              <a:t>and </a:t>
            </a:r>
            <a:r>
              <a:rPr lang="en-US" b="1" dirty="0">
                <a:solidFill>
                  <a:schemeClr val="accent6">
                    <a:lumMod val="50000"/>
                  </a:schemeClr>
                </a:solidFill>
              </a:rPr>
              <a:t>other periods of feeling very sad, hopeless, and sluggish</a:t>
            </a:r>
          </a:p>
          <a:p>
            <a:endParaRPr lang="en-US" dirty="0"/>
          </a:p>
          <a:p>
            <a:r>
              <a:rPr lang="en-US" dirty="0"/>
              <a:t>Unusual shifts in mood, energy, activity levels, concentration, and the ability to carry out day-to-day tasks.</a:t>
            </a:r>
          </a:p>
        </p:txBody>
      </p:sp>
      <p:sp>
        <p:nvSpPr>
          <p:cNvPr id="4" name="Date Placeholder 3">
            <a:extLst>
              <a:ext uri="{FF2B5EF4-FFF2-40B4-BE49-F238E27FC236}">
                <a16:creationId xmlns:a16="http://schemas.microsoft.com/office/drawing/2014/main" id="{5B238691-F3C6-496E-B31C-056C76551051}"/>
              </a:ext>
            </a:extLst>
          </p:cNvPr>
          <p:cNvSpPr>
            <a:spLocks noGrp="1"/>
          </p:cNvSpPr>
          <p:nvPr>
            <p:ph type="dt" sz="half" idx="10"/>
          </p:nvPr>
        </p:nvSpPr>
        <p:spPr/>
        <p:txBody>
          <a:bodyPr/>
          <a:lstStyle/>
          <a:p>
            <a:fld id="{4E7544CE-E67D-45C3-9DF1-6443B1EF7F8F}" type="datetime1">
              <a:rPr lang="en-US" smtClean="0"/>
              <a:t>4/8/2022</a:t>
            </a:fld>
            <a:endParaRPr lang="en-US"/>
          </a:p>
        </p:txBody>
      </p:sp>
      <p:sp>
        <p:nvSpPr>
          <p:cNvPr id="5" name="Slide Number Placeholder 4">
            <a:extLst>
              <a:ext uri="{FF2B5EF4-FFF2-40B4-BE49-F238E27FC236}">
                <a16:creationId xmlns:a16="http://schemas.microsoft.com/office/drawing/2014/main" id="{EB531B5B-AF40-4290-AE91-03A757ECA59C}"/>
              </a:ext>
            </a:extLst>
          </p:cNvPr>
          <p:cNvSpPr>
            <a:spLocks noGrp="1"/>
          </p:cNvSpPr>
          <p:nvPr>
            <p:ph type="sldNum" sz="quarter" idx="12"/>
          </p:nvPr>
        </p:nvSpPr>
        <p:spPr/>
        <p:txBody>
          <a:bodyPr/>
          <a:lstStyle/>
          <a:p>
            <a:fld id="{6936BA0D-41C5-4810-93A6-DC58350A903A}" type="slidenum">
              <a:rPr lang="en-US" smtClean="0"/>
              <a:t>34</a:t>
            </a:fld>
            <a:endParaRPr lang="en-US"/>
          </a:p>
        </p:txBody>
      </p:sp>
    </p:spTree>
    <p:extLst>
      <p:ext uri="{BB962C8B-B14F-4D97-AF65-F5344CB8AC3E}">
        <p14:creationId xmlns:p14="http://schemas.microsoft.com/office/powerpoint/2010/main" val="2725958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FC46F5B-8656-43AC-A282-B9448E86F034}"/>
              </a:ext>
            </a:extLst>
          </p:cNvPr>
          <p:cNvGraphicFramePr>
            <a:graphicFrameLocks noGrp="1"/>
          </p:cNvGraphicFramePr>
          <p:nvPr>
            <p:ph sz="half" idx="1"/>
            <p:extLst>
              <p:ext uri="{D42A27DB-BD31-4B8C-83A1-F6EECF244321}">
                <p14:modId xmlns:p14="http://schemas.microsoft.com/office/powerpoint/2010/main" val="3030377310"/>
              </p:ext>
            </p:extLst>
          </p:nvPr>
        </p:nvGraphicFramePr>
        <p:xfrm>
          <a:off x="1251490" y="602428"/>
          <a:ext cx="9689020" cy="6049511"/>
        </p:xfrm>
        <a:graphic>
          <a:graphicData uri="http://schemas.openxmlformats.org/drawingml/2006/table">
            <a:tbl>
              <a:tblPr/>
              <a:tblGrid>
                <a:gridCol w="4844510">
                  <a:extLst>
                    <a:ext uri="{9D8B030D-6E8A-4147-A177-3AD203B41FA5}">
                      <a16:colId xmlns:a16="http://schemas.microsoft.com/office/drawing/2014/main" val="2850473940"/>
                    </a:ext>
                  </a:extLst>
                </a:gridCol>
                <a:gridCol w="4844510">
                  <a:extLst>
                    <a:ext uri="{9D8B030D-6E8A-4147-A177-3AD203B41FA5}">
                      <a16:colId xmlns:a16="http://schemas.microsoft.com/office/drawing/2014/main" val="3317293341"/>
                    </a:ext>
                  </a:extLst>
                </a:gridCol>
              </a:tblGrid>
              <a:tr h="341197">
                <a:tc>
                  <a:txBody>
                    <a:bodyPr/>
                    <a:lstStyle/>
                    <a:p>
                      <a:r>
                        <a:rPr lang="en-US" sz="1800" b="1" dirty="0"/>
                        <a:t>People having a manic episode may:</a:t>
                      </a:r>
                      <a:endParaRPr lang="en-US" sz="1800" dirty="0"/>
                    </a:p>
                  </a:txBody>
                  <a:tcPr marL="45057" marR="45057" marT="22529" marB="22529" anchor="ctr">
                    <a:lnL>
                      <a:noFill/>
                    </a:lnL>
                    <a:lnR>
                      <a:noFill/>
                    </a:lnR>
                    <a:lnT>
                      <a:noFill/>
                    </a:lnT>
                    <a:lnB>
                      <a:noFill/>
                    </a:lnB>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US" sz="1800" b="1" dirty="0"/>
                        <a:t>People having a depressive episode may:</a:t>
                      </a:r>
                      <a:endParaRPr lang="en-US" sz="1800" dirty="0"/>
                    </a:p>
                  </a:txBody>
                  <a:tcPr marL="45057" marR="45057" marT="22529" marB="22529" anchor="ctr">
                    <a:lnL>
                      <a:noFill/>
                    </a:lnL>
                    <a:lnR>
                      <a:noFill/>
                    </a:lnR>
                    <a:lnT>
                      <a:noFill/>
                    </a:lnT>
                    <a:lnB>
                      <a:noFill/>
                    </a:lnB>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256480176"/>
                  </a:ext>
                </a:extLst>
              </a:tr>
              <a:tr h="634257">
                <a:tc>
                  <a:txBody>
                    <a:bodyPr/>
                    <a:lstStyle/>
                    <a:p>
                      <a:r>
                        <a:rPr lang="en-US" sz="1800" dirty="0"/>
                        <a:t>Feel very “up,” “high,” elated, or irritable or touchy</a:t>
                      </a:r>
                    </a:p>
                  </a:txBody>
                  <a:tcPr marL="45057" marR="45057" marT="22529" marB="22529" anchor="ctr">
                    <a:lnL>
                      <a:noFill/>
                    </a:lnL>
                    <a:lnR>
                      <a:noFill/>
                    </a:lnR>
                    <a:lnT>
                      <a:noFill/>
                    </a:lnT>
                    <a:lnB>
                      <a:noFill/>
                    </a:lnB>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US" sz="1800"/>
                        <a:t>Feel very sad, “down,” empty, worried, or hopeless</a:t>
                      </a:r>
                    </a:p>
                  </a:txBody>
                  <a:tcPr marL="45057" marR="45057" marT="22529" marB="22529" anchor="ctr">
                    <a:lnL>
                      <a:noFill/>
                    </a:lnL>
                    <a:lnR>
                      <a:noFill/>
                    </a:lnR>
                    <a:lnT>
                      <a:noFill/>
                    </a:lnT>
                    <a:lnB>
                      <a:noFill/>
                    </a:lnB>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367486364"/>
                  </a:ext>
                </a:extLst>
              </a:tr>
              <a:tr h="341197">
                <a:tc>
                  <a:txBody>
                    <a:bodyPr/>
                    <a:lstStyle/>
                    <a:p>
                      <a:r>
                        <a:rPr lang="en-US" sz="1800"/>
                        <a:t>Feel “jumpy” or “wired”</a:t>
                      </a:r>
                    </a:p>
                  </a:txBody>
                  <a:tcPr marL="45057" marR="45057" marT="22529" marB="22529" anchor="ctr">
                    <a:lnL>
                      <a:noFill/>
                    </a:lnL>
                    <a:lnR>
                      <a:noFill/>
                    </a:lnR>
                    <a:lnT>
                      <a:noFill/>
                    </a:lnT>
                    <a:lnB>
                      <a:noFill/>
                    </a:lnB>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US" sz="1800" dirty="0"/>
                        <a:t>Feel slowed down or restless</a:t>
                      </a:r>
                    </a:p>
                  </a:txBody>
                  <a:tcPr marL="45057" marR="45057" marT="22529" marB="22529" anchor="ctr">
                    <a:lnL>
                      <a:noFill/>
                    </a:lnL>
                    <a:lnR>
                      <a:noFill/>
                    </a:lnR>
                    <a:lnT>
                      <a:noFill/>
                    </a:lnT>
                    <a:lnB>
                      <a:noFill/>
                    </a:lnB>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741986475"/>
                  </a:ext>
                </a:extLst>
              </a:tr>
              <a:tr h="634257">
                <a:tc>
                  <a:txBody>
                    <a:bodyPr/>
                    <a:lstStyle/>
                    <a:p>
                      <a:r>
                        <a:rPr lang="en-US" sz="1800"/>
                        <a:t>Have a decreased need for sleep</a:t>
                      </a:r>
                    </a:p>
                  </a:txBody>
                  <a:tcPr marL="45057" marR="45057" marT="22529" marB="22529" anchor="ctr">
                    <a:lnL>
                      <a:noFill/>
                    </a:lnL>
                    <a:lnR>
                      <a:noFill/>
                    </a:lnR>
                    <a:lnT>
                      <a:noFill/>
                    </a:lnT>
                    <a:lnB>
                      <a:noFill/>
                    </a:lnB>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US" sz="1800"/>
                        <a:t>Have trouble falling asleep, wake up too early, or sleep too much</a:t>
                      </a:r>
                    </a:p>
                  </a:txBody>
                  <a:tcPr marL="45057" marR="45057" marT="22529" marB="22529" anchor="ctr">
                    <a:lnL>
                      <a:noFill/>
                    </a:lnL>
                    <a:lnR>
                      <a:noFill/>
                    </a:lnR>
                    <a:lnT>
                      <a:noFill/>
                    </a:lnT>
                    <a:lnB>
                      <a:noFill/>
                    </a:lnB>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814912950"/>
                  </a:ext>
                </a:extLst>
              </a:tr>
              <a:tr h="634257">
                <a:tc>
                  <a:txBody>
                    <a:bodyPr/>
                    <a:lstStyle/>
                    <a:p>
                      <a:r>
                        <a:rPr lang="en-US" sz="1800"/>
                        <a:t>Have a loss of appetite</a:t>
                      </a:r>
                    </a:p>
                  </a:txBody>
                  <a:tcPr marL="45057" marR="45057" marT="22529" marB="22529" anchor="ctr">
                    <a:lnL>
                      <a:noFill/>
                    </a:lnL>
                    <a:lnR>
                      <a:noFill/>
                    </a:lnR>
                    <a:lnT>
                      <a:noFill/>
                    </a:lnT>
                    <a:lnB>
                      <a:noFill/>
                    </a:lnB>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US" sz="1800"/>
                        <a:t>Experience increased appetite and weight gain</a:t>
                      </a:r>
                    </a:p>
                  </a:txBody>
                  <a:tcPr marL="45057" marR="45057" marT="22529" marB="22529" anchor="ctr">
                    <a:lnL>
                      <a:noFill/>
                    </a:lnL>
                    <a:lnR>
                      <a:noFill/>
                    </a:lnR>
                    <a:lnT>
                      <a:noFill/>
                    </a:lnT>
                    <a:lnB>
                      <a:noFill/>
                    </a:lnB>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635198068"/>
                  </a:ext>
                </a:extLst>
              </a:tr>
              <a:tr h="634257">
                <a:tc>
                  <a:txBody>
                    <a:bodyPr/>
                    <a:lstStyle/>
                    <a:p>
                      <a:r>
                        <a:rPr lang="en-US" sz="1800"/>
                        <a:t>Talk very fast about a lot of different things</a:t>
                      </a:r>
                    </a:p>
                  </a:txBody>
                  <a:tcPr marL="45057" marR="45057" marT="22529" marB="22529" anchor="ctr">
                    <a:lnL>
                      <a:noFill/>
                    </a:lnL>
                    <a:lnR>
                      <a:noFill/>
                    </a:lnR>
                    <a:lnT>
                      <a:noFill/>
                    </a:lnT>
                    <a:lnB>
                      <a:noFill/>
                    </a:lnB>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US" sz="1800"/>
                        <a:t>Talk very slowly, feel like they have nothing to say, forget a lot</a:t>
                      </a:r>
                    </a:p>
                  </a:txBody>
                  <a:tcPr marL="45057" marR="45057" marT="22529" marB="22529" anchor="ctr">
                    <a:lnL>
                      <a:noFill/>
                    </a:lnL>
                    <a:lnR>
                      <a:noFill/>
                    </a:lnR>
                    <a:lnT>
                      <a:noFill/>
                    </a:lnT>
                    <a:lnB>
                      <a:noFill/>
                    </a:lnB>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642111512"/>
                  </a:ext>
                </a:extLst>
              </a:tr>
              <a:tr h="634257">
                <a:tc>
                  <a:txBody>
                    <a:bodyPr/>
                    <a:lstStyle/>
                    <a:p>
                      <a:r>
                        <a:rPr lang="en-US" sz="1800"/>
                        <a:t>Feel like their thoughts are racing</a:t>
                      </a:r>
                    </a:p>
                  </a:txBody>
                  <a:tcPr marL="45057" marR="45057" marT="22529" marB="22529" anchor="ctr">
                    <a:lnL>
                      <a:noFill/>
                    </a:lnL>
                    <a:lnR>
                      <a:noFill/>
                    </a:lnR>
                    <a:lnT>
                      <a:noFill/>
                    </a:lnT>
                    <a:lnB>
                      <a:noFill/>
                    </a:lnB>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US" sz="1800"/>
                        <a:t>Have trouble concentrating or making decisions</a:t>
                      </a:r>
                    </a:p>
                  </a:txBody>
                  <a:tcPr marL="45057" marR="45057" marT="22529" marB="22529" anchor="ctr">
                    <a:lnL>
                      <a:noFill/>
                    </a:lnL>
                    <a:lnR>
                      <a:noFill/>
                    </a:lnR>
                    <a:lnT>
                      <a:noFill/>
                    </a:lnT>
                    <a:lnB>
                      <a:noFill/>
                    </a:lnB>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64097880"/>
                  </a:ext>
                </a:extLst>
              </a:tr>
              <a:tr h="341197">
                <a:tc>
                  <a:txBody>
                    <a:bodyPr/>
                    <a:lstStyle/>
                    <a:p>
                      <a:r>
                        <a:rPr lang="en-US" sz="1800"/>
                        <a:t>Think they can do a lot of things at once</a:t>
                      </a:r>
                    </a:p>
                  </a:txBody>
                  <a:tcPr marL="45057" marR="45057" marT="22529" marB="22529" anchor="ctr">
                    <a:lnL>
                      <a:noFill/>
                    </a:lnL>
                    <a:lnR>
                      <a:noFill/>
                    </a:lnR>
                    <a:lnT>
                      <a:noFill/>
                    </a:lnT>
                    <a:lnB>
                      <a:noFill/>
                    </a:lnB>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US" sz="1800"/>
                        <a:t>Feel unable to do even simple things</a:t>
                      </a:r>
                    </a:p>
                  </a:txBody>
                  <a:tcPr marL="45057" marR="45057" marT="22529" marB="22529" anchor="ctr">
                    <a:lnL>
                      <a:noFill/>
                    </a:lnL>
                    <a:lnR>
                      <a:noFill/>
                    </a:lnR>
                    <a:lnT>
                      <a:noFill/>
                    </a:lnT>
                    <a:lnB>
                      <a:noFill/>
                    </a:lnB>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588287646"/>
                  </a:ext>
                </a:extLst>
              </a:tr>
              <a:tr h="1220378">
                <a:tc>
                  <a:txBody>
                    <a:bodyPr/>
                    <a:lstStyle/>
                    <a:p>
                      <a:r>
                        <a:rPr lang="en-US" sz="1800"/>
                        <a:t>Do risky things that show poor judgment, such as eat and drink excessively, spend or give away a lot of money, or have reckless sex</a:t>
                      </a:r>
                    </a:p>
                  </a:txBody>
                  <a:tcPr marL="45057" marR="45057" marT="22529" marB="22529" anchor="ctr">
                    <a:lnL>
                      <a:noFill/>
                    </a:lnL>
                    <a:lnR>
                      <a:noFill/>
                    </a:lnR>
                    <a:lnT>
                      <a:noFill/>
                    </a:lnT>
                    <a:lnB>
                      <a:noFill/>
                    </a:lnB>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US" sz="1800"/>
                        <a:t>Have little interest in almost all activities, a decreased or absent sex drive, or an inability to experience pleasure (“anhedonia”)</a:t>
                      </a:r>
                    </a:p>
                  </a:txBody>
                  <a:tcPr marL="45057" marR="45057" marT="22529" marB="22529" anchor="ctr">
                    <a:lnL>
                      <a:noFill/>
                    </a:lnL>
                    <a:lnR>
                      <a:noFill/>
                    </a:lnR>
                    <a:lnT>
                      <a:noFill/>
                    </a:lnT>
                    <a:lnB>
                      <a:noFill/>
                    </a:lnB>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156666138"/>
                  </a:ext>
                </a:extLst>
              </a:tr>
              <a:tr h="634257">
                <a:tc>
                  <a:txBody>
                    <a:bodyPr/>
                    <a:lstStyle/>
                    <a:p>
                      <a:r>
                        <a:rPr lang="en-US" sz="1800"/>
                        <a:t>Feel like they are unusually important, talented, or powerful</a:t>
                      </a:r>
                    </a:p>
                  </a:txBody>
                  <a:tcPr marL="45057" marR="45057" marT="22529" marB="22529" anchor="ctr">
                    <a:lnL>
                      <a:noFill/>
                    </a:lnL>
                    <a:lnR>
                      <a:noFill/>
                    </a:lnR>
                    <a:lnT>
                      <a:noFill/>
                    </a:lnT>
                    <a:lnB>
                      <a:noFill/>
                    </a:lnB>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US" sz="1800" dirty="0"/>
                        <a:t>Feel hopeless or worthless, think about death or suicide</a:t>
                      </a:r>
                    </a:p>
                  </a:txBody>
                  <a:tcPr marL="45057" marR="45057" marT="22529" marB="22529" anchor="ctr">
                    <a:lnL>
                      <a:noFill/>
                    </a:lnL>
                    <a:lnR>
                      <a:noFill/>
                    </a:lnR>
                    <a:lnT>
                      <a:noFill/>
                    </a:lnT>
                    <a:lnB>
                      <a:noFill/>
                    </a:lnB>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325920714"/>
                  </a:ext>
                </a:extLst>
              </a:tr>
            </a:tbl>
          </a:graphicData>
        </a:graphic>
      </p:graphicFrame>
      <p:sp>
        <p:nvSpPr>
          <p:cNvPr id="2" name="Date Placeholder 1">
            <a:extLst>
              <a:ext uri="{FF2B5EF4-FFF2-40B4-BE49-F238E27FC236}">
                <a16:creationId xmlns:a16="http://schemas.microsoft.com/office/drawing/2014/main" id="{4739A5B0-A65D-49CF-8F66-1A4930AF96CC}"/>
              </a:ext>
            </a:extLst>
          </p:cNvPr>
          <p:cNvSpPr>
            <a:spLocks noGrp="1"/>
          </p:cNvSpPr>
          <p:nvPr>
            <p:ph type="dt" sz="half" idx="10"/>
          </p:nvPr>
        </p:nvSpPr>
        <p:spPr/>
        <p:txBody>
          <a:bodyPr/>
          <a:lstStyle/>
          <a:p>
            <a:fld id="{1014FD53-D83D-4036-9500-A0E73CDC3906}" type="datetime1">
              <a:rPr lang="en-US" smtClean="0"/>
              <a:t>4/8/2022</a:t>
            </a:fld>
            <a:endParaRPr lang="en-US"/>
          </a:p>
        </p:txBody>
      </p:sp>
      <p:sp>
        <p:nvSpPr>
          <p:cNvPr id="3" name="Slide Number Placeholder 2">
            <a:extLst>
              <a:ext uri="{FF2B5EF4-FFF2-40B4-BE49-F238E27FC236}">
                <a16:creationId xmlns:a16="http://schemas.microsoft.com/office/drawing/2014/main" id="{E2C49088-3591-4E4B-B901-7EB9CCDC015C}"/>
              </a:ext>
            </a:extLst>
          </p:cNvPr>
          <p:cNvSpPr>
            <a:spLocks noGrp="1"/>
          </p:cNvSpPr>
          <p:nvPr>
            <p:ph type="sldNum" sz="quarter" idx="12"/>
          </p:nvPr>
        </p:nvSpPr>
        <p:spPr/>
        <p:txBody>
          <a:bodyPr/>
          <a:lstStyle/>
          <a:p>
            <a:fld id="{6936BA0D-41C5-4810-93A6-DC58350A903A}" type="slidenum">
              <a:rPr lang="en-US" smtClean="0"/>
              <a:t>35</a:t>
            </a:fld>
            <a:endParaRPr lang="en-US"/>
          </a:p>
        </p:txBody>
      </p:sp>
    </p:spTree>
    <p:extLst>
      <p:ext uri="{BB962C8B-B14F-4D97-AF65-F5344CB8AC3E}">
        <p14:creationId xmlns:p14="http://schemas.microsoft.com/office/powerpoint/2010/main" val="4090005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9B581-F512-4C10-8C9A-0F368E8A74C6}"/>
              </a:ext>
            </a:extLst>
          </p:cNvPr>
          <p:cNvSpPr>
            <a:spLocks noGrp="1"/>
          </p:cNvSpPr>
          <p:nvPr>
            <p:ph type="title"/>
          </p:nvPr>
        </p:nvSpPr>
        <p:spPr>
          <a:xfrm>
            <a:off x="839788" y="365125"/>
            <a:ext cx="4628505" cy="1325563"/>
          </a:xfrm>
        </p:spPr>
        <p:txBody>
          <a:bodyPr>
            <a:normAutofit/>
          </a:bodyPr>
          <a:lstStyle/>
          <a:p>
            <a:r>
              <a:rPr lang="en-US" dirty="0" err="1"/>
              <a:t>BiPolar</a:t>
            </a:r>
            <a:r>
              <a:rPr lang="en-US" dirty="0"/>
              <a:t> Types</a:t>
            </a:r>
            <a:br>
              <a:rPr lang="en-US" dirty="0"/>
            </a:br>
            <a:r>
              <a:rPr lang="en-US" dirty="0"/>
              <a:t>Criteria in General </a:t>
            </a:r>
          </a:p>
        </p:txBody>
      </p:sp>
      <p:sp>
        <p:nvSpPr>
          <p:cNvPr id="4" name="Content Placeholder 3">
            <a:extLst>
              <a:ext uri="{FF2B5EF4-FFF2-40B4-BE49-F238E27FC236}">
                <a16:creationId xmlns:a16="http://schemas.microsoft.com/office/drawing/2014/main" id="{E0647D71-EAF3-4135-A735-E1966A53688A}"/>
              </a:ext>
            </a:extLst>
          </p:cNvPr>
          <p:cNvSpPr>
            <a:spLocks noGrp="1"/>
          </p:cNvSpPr>
          <p:nvPr>
            <p:ph sz="half" idx="2"/>
          </p:nvPr>
        </p:nvSpPr>
        <p:spPr>
          <a:xfrm>
            <a:off x="839788" y="1690688"/>
            <a:ext cx="5157787" cy="4498975"/>
          </a:xfrm>
        </p:spPr>
        <p:txBody>
          <a:bodyPr>
            <a:normAutofit fontScale="92500"/>
          </a:bodyPr>
          <a:lstStyle/>
          <a:p>
            <a:r>
              <a:rPr lang="en-US" b="1" dirty="0"/>
              <a:t>Bipolar I Disorder—</a:t>
            </a:r>
            <a:r>
              <a:rPr lang="en-US" dirty="0"/>
              <a:t> defined by </a:t>
            </a:r>
            <a:r>
              <a:rPr lang="en-US" dirty="0">
                <a:solidFill>
                  <a:schemeClr val="accent1"/>
                </a:solidFill>
              </a:rPr>
              <a:t>manic episodes that last at least 7 days, </a:t>
            </a:r>
            <a:r>
              <a:rPr lang="en-US" dirty="0"/>
              <a:t>or by manic symptoms that are so severe that the person needs immediate hospital care. </a:t>
            </a:r>
          </a:p>
          <a:p>
            <a:r>
              <a:rPr lang="en-US" dirty="0"/>
              <a:t>Usually</a:t>
            </a:r>
            <a:r>
              <a:rPr lang="en-US" dirty="0">
                <a:solidFill>
                  <a:schemeClr val="accent1"/>
                </a:solidFill>
              </a:rPr>
              <a:t>, depressive episodes occur as well, typically lasting at least 2 weeks. </a:t>
            </a:r>
            <a:r>
              <a:rPr lang="en-US" dirty="0"/>
              <a:t>Episodes of depression with mixed features (having depressive symptoms and manic symptoms at the same time) are also possible.</a:t>
            </a:r>
          </a:p>
        </p:txBody>
      </p:sp>
      <p:sp>
        <p:nvSpPr>
          <p:cNvPr id="5" name="Text Placeholder 4">
            <a:extLst>
              <a:ext uri="{FF2B5EF4-FFF2-40B4-BE49-F238E27FC236}">
                <a16:creationId xmlns:a16="http://schemas.microsoft.com/office/drawing/2014/main" id="{E4EE666F-6645-4E2F-9C39-111A32D8EA32}"/>
              </a:ext>
            </a:extLst>
          </p:cNvPr>
          <p:cNvSpPr>
            <a:spLocks noGrp="1"/>
          </p:cNvSpPr>
          <p:nvPr>
            <p:ph type="body" sz="quarter" idx="3"/>
          </p:nvPr>
        </p:nvSpPr>
        <p:spPr>
          <a:xfrm>
            <a:off x="6172200" y="561315"/>
            <a:ext cx="5183188" cy="1943760"/>
          </a:xfrm>
        </p:spPr>
        <p:txBody>
          <a:bodyPr>
            <a:normAutofit/>
          </a:bodyPr>
          <a:lstStyle/>
          <a:p>
            <a:r>
              <a:rPr lang="en-US" b="1" dirty="0"/>
              <a:t>Bipolar II Disorder</a:t>
            </a:r>
            <a:r>
              <a:rPr lang="en-US" b="0" dirty="0"/>
              <a:t>— defined by a </a:t>
            </a:r>
            <a:r>
              <a:rPr lang="en-US" b="0" dirty="0">
                <a:solidFill>
                  <a:schemeClr val="accent1"/>
                </a:solidFill>
              </a:rPr>
              <a:t>pattern of depressive episodes and hypomanic episodes</a:t>
            </a:r>
            <a:r>
              <a:rPr lang="en-US" b="0" dirty="0"/>
              <a:t>, but not the full-blown manic episodes that are typical of Bipolar I Disorder.</a:t>
            </a:r>
          </a:p>
        </p:txBody>
      </p:sp>
      <p:sp>
        <p:nvSpPr>
          <p:cNvPr id="6" name="Content Placeholder 5">
            <a:extLst>
              <a:ext uri="{FF2B5EF4-FFF2-40B4-BE49-F238E27FC236}">
                <a16:creationId xmlns:a16="http://schemas.microsoft.com/office/drawing/2014/main" id="{9B66F936-C43A-4FEF-ACDF-EB04B2E500A4}"/>
              </a:ext>
            </a:extLst>
          </p:cNvPr>
          <p:cNvSpPr>
            <a:spLocks noGrp="1"/>
          </p:cNvSpPr>
          <p:nvPr>
            <p:ph sz="quarter" idx="4"/>
          </p:nvPr>
        </p:nvSpPr>
        <p:spPr/>
        <p:txBody>
          <a:bodyPr>
            <a:normAutofit fontScale="92500"/>
          </a:bodyPr>
          <a:lstStyle/>
          <a:p>
            <a:pPr marL="0" indent="0">
              <a:buNone/>
            </a:pPr>
            <a:r>
              <a:rPr lang="en-US" b="1" dirty="0"/>
              <a:t>Cyclothymic Disorder (also called Cyclothymia)—</a:t>
            </a:r>
            <a:r>
              <a:rPr lang="en-US" dirty="0"/>
              <a:t> defined by </a:t>
            </a:r>
            <a:r>
              <a:rPr lang="en-US" dirty="0">
                <a:solidFill>
                  <a:schemeClr val="accent1"/>
                </a:solidFill>
              </a:rPr>
              <a:t>periods of hypomanic symptoms as well as periods of depressive symptoms lasting for at least 2 years </a:t>
            </a:r>
            <a:r>
              <a:rPr lang="en-US" dirty="0"/>
              <a:t>(1 year in children and adolescents). However, the symptoms do not meet the diagnostic requirements for a hypomanic episode and a depressive episode</a:t>
            </a:r>
          </a:p>
        </p:txBody>
      </p:sp>
      <p:sp>
        <p:nvSpPr>
          <p:cNvPr id="3" name="Date Placeholder 2">
            <a:extLst>
              <a:ext uri="{FF2B5EF4-FFF2-40B4-BE49-F238E27FC236}">
                <a16:creationId xmlns:a16="http://schemas.microsoft.com/office/drawing/2014/main" id="{79F74A65-6511-448D-95DD-2F4DD4141162}"/>
              </a:ext>
            </a:extLst>
          </p:cNvPr>
          <p:cNvSpPr>
            <a:spLocks noGrp="1"/>
          </p:cNvSpPr>
          <p:nvPr>
            <p:ph type="dt" sz="half" idx="10"/>
          </p:nvPr>
        </p:nvSpPr>
        <p:spPr/>
        <p:txBody>
          <a:bodyPr/>
          <a:lstStyle/>
          <a:p>
            <a:fld id="{EBAAE02F-5758-4253-BBA7-B3BE3A693E08}" type="datetime1">
              <a:rPr lang="en-US" smtClean="0"/>
              <a:t>4/8/2022</a:t>
            </a:fld>
            <a:endParaRPr lang="en-US"/>
          </a:p>
        </p:txBody>
      </p:sp>
      <p:sp>
        <p:nvSpPr>
          <p:cNvPr id="7" name="Slide Number Placeholder 6">
            <a:extLst>
              <a:ext uri="{FF2B5EF4-FFF2-40B4-BE49-F238E27FC236}">
                <a16:creationId xmlns:a16="http://schemas.microsoft.com/office/drawing/2014/main" id="{50936014-76C1-4C85-B613-BA8387A409D3}"/>
              </a:ext>
            </a:extLst>
          </p:cNvPr>
          <p:cNvSpPr>
            <a:spLocks noGrp="1"/>
          </p:cNvSpPr>
          <p:nvPr>
            <p:ph type="sldNum" sz="quarter" idx="12"/>
          </p:nvPr>
        </p:nvSpPr>
        <p:spPr/>
        <p:txBody>
          <a:bodyPr/>
          <a:lstStyle/>
          <a:p>
            <a:fld id="{6936BA0D-41C5-4810-93A6-DC58350A903A}" type="slidenum">
              <a:rPr lang="en-US" smtClean="0"/>
              <a:t>36</a:t>
            </a:fld>
            <a:endParaRPr lang="en-US"/>
          </a:p>
        </p:txBody>
      </p:sp>
    </p:spTree>
    <p:extLst>
      <p:ext uri="{BB962C8B-B14F-4D97-AF65-F5344CB8AC3E}">
        <p14:creationId xmlns:p14="http://schemas.microsoft.com/office/powerpoint/2010/main" val="32461669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F3A18-638A-409F-99A2-3930D565C4CB}"/>
              </a:ext>
            </a:extLst>
          </p:cNvPr>
          <p:cNvSpPr>
            <a:spLocks noGrp="1"/>
          </p:cNvSpPr>
          <p:nvPr>
            <p:ph type="title"/>
          </p:nvPr>
        </p:nvSpPr>
        <p:spPr>
          <a:xfrm>
            <a:off x="530597" y="144649"/>
            <a:ext cx="10515600" cy="1325563"/>
          </a:xfrm>
        </p:spPr>
        <p:txBody>
          <a:bodyPr/>
          <a:lstStyle/>
          <a:p>
            <a:r>
              <a:rPr lang="en-US" dirty="0"/>
              <a:t>Anxiety </a:t>
            </a:r>
            <a:r>
              <a:rPr lang="en-US" sz="4400" dirty="0"/>
              <a:t>(DSM V)</a:t>
            </a:r>
            <a:endParaRPr lang="en-US" dirty="0"/>
          </a:p>
        </p:txBody>
      </p:sp>
      <p:pic>
        <p:nvPicPr>
          <p:cNvPr id="4" name="Content Placeholder 3">
            <a:extLst>
              <a:ext uri="{FF2B5EF4-FFF2-40B4-BE49-F238E27FC236}">
                <a16:creationId xmlns:a16="http://schemas.microsoft.com/office/drawing/2014/main" id="{4BFF63FF-27F0-479F-8980-A440E873C046}"/>
              </a:ext>
            </a:extLst>
          </p:cNvPr>
          <p:cNvPicPr>
            <a:picLocks noGrp="1" noChangeAspect="1"/>
          </p:cNvPicPr>
          <p:nvPr>
            <p:ph idx="1"/>
          </p:nvPr>
        </p:nvPicPr>
        <p:blipFill>
          <a:blip r:embed="rId2"/>
          <a:stretch>
            <a:fillRect/>
          </a:stretch>
        </p:blipFill>
        <p:spPr>
          <a:xfrm>
            <a:off x="5788397" y="885825"/>
            <a:ext cx="6167923" cy="3497916"/>
          </a:xfrm>
          <a:prstGeom prst="rect">
            <a:avLst/>
          </a:prstGeom>
        </p:spPr>
      </p:pic>
      <p:sp>
        <p:nvSpPr>
          <p:cNvPr id="5" name="TextBox 4">
            <a:extLst>
              <a:ext uri="{FF2B5EF4-FFF2-40B4-BE49-F238E27FC236}">
                <a16:creationId xmlns:a16="http://schemas.microsoft.com/office/drawing/2014/main" id="{3FAF16B8-09BC-4C27-8B77-58F3CA311D1C}"/>
              </a:ext>
            </a:extLst>
          </p:cNvPr>
          <p:cNvSpPr txBox="1"/>
          <p:nvPr/>
        </p:nvSpPr>
        <p:spPr>
          <a:xfrm>
            <a:off x="331694" y="1120588"/>
            <a:ext cx="5235388" cy="4524315"/>
          </a:xfrm>
          <a:prstGeom prst="rect">
            <a:avLst/>
          </a:prstGeom>
          <a:noFill/>
        </p:spPr>
        <p:txBody>
          <a:bodyPr wrap="square" rtlCol="0">
            <a:spAutoFit/>
          </a:bodyPr>
          <a:lstStyle/>
          <a:p>
            <a:r>
              <a:rPr lang="en-US" sz="2400" b="1" dirty="0"/>
              <a:t>Common anxiety signs and symptoms include:</a:t>
            </a:r>
            <a:endParaRPr lang="en-US" sz="2400" dirty="0"/>
          </a:p>
          <a:p>
            <a:pPr>
              <a:buFont typeface="Arial" panose="020B0604020202020204" pitchFamily="34" charset="0"/>
              <a:buChar char="•"/>
            </a:pPr>
            <a:r>
              <a:rPr lang="en-US" sz="2400" dirty="0"/>
              <a:t>Feeling nervous, restless or tense.</a:t>
            </a:r>
          </a:p>
          <a:p>
            <a:pPr>
              <a:buFont typeface="Arial" panose="020B0604020202020204" pitchFamily="34" charset="0"/>
              <a:buChar char="•"/>
            </a:pPr>
            <a:r>
              <a:rPr lang="en-US" sz="2400" dirty="0"/>
              <a:t>Having a sense of impending danger, </a:t>
            </a:r>
            <a:r>
              <a:rPr lang="en-US" sz="2400" b="1" dirty="0"/>
              <a:t>panic</a:t>
            </a:r>
            <a:r>
              <a:rPr lang="en-US" sz="2400" dirty="0"/>
              <a:t> or doom.</a:t>
            </a:r>
          </a:p>
          <a:p>
            <a:pPr>
              <a:buFont typeface="Arial" panose="020B0604020202020204" pitchFamily="34" charset="0"/>
              <a:buChar char="•"/>
            </a:pPr>
            <a:r>
              <a:rPr lang="en-US" sz="2400" dirty="0"/>
              <a:t>Having an increased heart rate.</a:t>
            </a:r>
          </a:p>
          <a:p>
            <a:pPr>
              <a:buFont typeface="Arial" panose="020B0604020202020204" pitchFamily="34" charset="0"/>
              <a:buChar char="•"/>
            </a:pPr>
            <a:r>
              <a:rPr lang="en-US" sz="2400" dirty="0"/>
              <a:t>Breathing rapidly (</a:t>
            </a:r>
            <a:r>
              <a:rPr lang="en-US" sz="2400" b="1" dirty="0"/>
              <a:t>hyperventilation</a:t>
            </a:r>
            <a:r>
              <a:rPr lang="en-US" sz="2400" dirty="0"/>
              <a:t>)</a:t>
            </a:r>
          </a:p>
          <a:p>
            <a:pPr>
              <a:buFont typeface="Arial" panose="020B0604020202020204" pitchFamily="34" charset="0"/>
              <a:buChar char="•"/>
            </a:pPr>
            <a:r>
              <a:rPr lang="en-US" sz="2400" b="1" dirty="0"/>
              <a:t>Sweating</a:t>
            </a:r>
            <a:r>
              <a:rPr lang="en-US" sz="2400" dirty="0"/>
              <a:t>.</a:t>
            </a:r>
          </a:p>
          <a:p>
            <a:pPr>
              <a:buFont typeface="Arial" panose="020B0604020202020204" pitchFamily="34" charset="0"/>
              <a:buChar char="•"/>
            </a:pPr>
            <a:r>
              <a:rPr lang="en-US" sz="2400" dirty="0"/>
              <a:t>Trembling.</a:t>
            </a:r>
          </a:p>
          <a:p>
            <a:pPr>
              <a:buFont typeface="Arial" panose="020B0604020202020204" pitchFamily="34" charset="0"/>
              <a:buChar char="•"/>
            </a:pPr>
            <a:r>
              <a:rPr lang="en-US" sz="2400" dirty="0"/>
              <a:t>Feeling weak or tired.</a:t>
            </a:r>
          </a:p>
          <a:p>
            <a:pPr>
              <a:buFont typeface="Arial" panose="020B0604020202020204" pitchFamily="34" charset="0"/>
              <a:buChar char="•"/>
            </a:pPr>
            <a:r>
              <a:rPr lang="en-US" sz="2400" b="1" dirty="0"/>
              <a:t>Trouble</a:t>
            </a:r>
            <a:r>
              <a:rPr lang="en-US" sz="2400" dirty="0"/>
              <a:t> concentrating or thinking about anything other than the present worry.</a:t>
            </a:r>
          </a:p>
        </p:txBody>
      </p:sp>
      <p:sp>
        <p:nvSpPr>
          <p:cNvPr id="3" name="Date Placeholder 2">
            <a:extLst>
              <a:ext uri="{FF2B5EF4-FFF2-40B4-BE49-F238E27FC236}">
                <a16:creationId xmlns:a16="http://schemas.microsoft.com/office/drawing/2014/main" id="{E004FF7F-50D1-470E-AC77-0EC31429207F}"/>
              </a:ext>
            </a:extLst>
          </p:cNvPr>
          <p:cNvSpPr>
            <a:spLocks noGrp="1"/>
          </p:cNvSpPr>
          <p:nvPr>
            <p:ph type="dt" sz="half" idx="10"/>
          </p:nvPr>
        </p:nvSpPr>
        <p:spPr/>
        <p:txBody>
          <a:bodyPr/>
          <a:lstStyle/>
          <a:p>
            <a:fld id="{6242BE2F-DEF3-457D-9D33-92BE1D3C7DE0}" type="datetime1">
              <a:rPr lang="en-US" smtClean="0"/>
              <a:t>4/8/2022</a:t>
            </a:fld>
            <a:endParaRPr lang="en-US"/>
          </a:p>
        </p:txBody>
      </p:sp>
      <p:sp>
        <p:nvSpPr>
          <p:cNvPr id="6" name="Slide Number Placeholder 5">
            <a:extLst>
              <a:ext uri="{FF2B5EF4-FFF2-40B4-BE49-F238E27FC236}">
                <a16:creationId xmlns:a16="http://schemas.microsoft.com/office/drawing/2014/main" id="{5D97812E-51A5-4DDE-8487-ECA99673E273}"/>
              </a:ext>
            </a:extLst>
          </p:cNvPr>
          <p:cNvSpPr>
            <a:spLocks noGrp="1"/>
          </p:cNvSpPr>
          <p:nvPr>
            <p:ph type="sldNum" sz="quarter" idx="12"/>
          </p:nvPr>
        </p:nvSpPr>
        <p:spPr/>
        <p:txBody>
          <a:bodyPr/>
          <a:lstStyle/>
          <a:p>
            <a:fld id="{6936BA0D-41C5-4810-93A6-DC58350A903A}" type="slidenum">
              <a:rPr lang="en-US" smtClean="0"/>
              <a:t>37</a:t>
            </a:fld>
            <a:endParaRPr lang="en-US"/>
          </a:p>
        </p:txBody>
      </p:sp>
    </p:spTree>
    <p:extLst>
      <p:ext uri="{BB962C8B-B14F-4D97-AF65-F5344CB8AC3E}">
        <p14:creationId xmlns:p14="http://schemas.microsoft.com/office/powerpoint/2010/main" val="30745462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D9F6881-59A9-469C-B3C5-326E2BD844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54195" y="242561"/>
            <a:ext cx="5539946" cy="6372877"/>
          </a:xfrm>
        </p:spPr>
      </p:pic>
      <p:sp>
        <p:nvSpPr>
          <p:cNvPr id="10" name="TextBox 9">
            <a:extLst>
              <a:ext uri="{FF2B5EF4-FFF2-40B4-BE49-F238E27FC236}">
                <a16:creationId xmlns:a16="http://schemas.microsoft.com/office/drawing/2014/main" id="{45525A12-50E1-48A4-9B7E-4738CD54AB5C}"/>
              </a:ext>
            </a:extLst>
          </p:cNvPr>
          <p:cNvSpPr txBox="1"/>
          <p:nvPr/>
        </p:nvSpPr>
        <p:spPr>
          <a:xfrm>
            <a:off x="559101" y="1208462"/>
            <a:ext cx="4885353" cy="4893647"/>
          </a:xfrm>
          <a:prstGeom prst="rect">
            <a:avLst/>
          </a:prstGeom>
          <a:noFill/>
        </p:spPr>
        <p:txBody>
          <a:bodyPr wrap="square" rtlCol="0">
            <a:spAutoFit/>
          </a:bodyPr>
          <a:lstStyle/>
          <a:p>
            <a:r>
              <a:rPr lang="en-US" sz="2400" b="1" dirty="0"/>
              <a:t>Common anxiety signs and symptoms include:</a:t>
            </a:r>
            <a:endParaRPr lang="en-US" sz="2400" dirty="0"/>
          </a:p>
          <a:p>
            <a:pPr>
              <a:buFont typeface="Arial" panose="020B0604020202020204" pitchFamily="34" charset="0"/>
              <a:buChar char="•"/>
            </a:pPr>
            <a:r>
              <a:rPr lang="en-US" sz="2400" dirty="0"/>
              <a:t>Feeling nervous, restless or tense.</a:t>
            </a:r>
          </a:p>
          <a:p>
            <a:pPr>
              <a:buFont typeface="Arial" panose="020B0604020202020204" pitchFamily="34" charset="0"/>
              <a:buChar char="•"/>
            </a:pPr>
            <a:r>
              <a:rPr lang="en-US" sz="2400" dirty="0"/>
              <a:t>Having a sense of impending danger, </a:t>
            </a:r>
            <a:r>
              <a:rPr lang="en-US" sz="2400" b="1" dirty="0"/>
              <a:t>panic</a:t>
            </a:r>
            <a:r>
              <a:rPr lang="en-US" sz="2400" dirty="0"/>
              <a:t> or doom.</a:t>
            </a:r>
          </a:p>
          <a:p>
            <a:pPr>
              <a:buFont typeface="Arial" panose="020B0604020202020204" pitchFamily="34" charset="0"/>
              <a:buChar char="•"/>
            </a:pPr>
            <a:r>
              <a:rPr lang="en-US" sz="2400" dirty="0"/>
              <a:t>Having an increased heart rate.</a:t>
            </a:r>
          </a:p>
          <a:p>
            <a:pPr>
              <a:buFont typeface="Arial" panose="020B0604020202020204" pitchFamily="34" charset="0"/>
              <a:buChar char="•"/>
            </a:pPr>
            <a:r>
              <a:rPr lang="en-US" sz="2400" dirty="0"/>
              <a:t>Breathing rapidly (</a:t>
            </a:r>
            <a:r>
              <a:rPr lang="en-US" sz="2400" b="1" dirty="0"/>
              <a:t>hyperventilation</a:t>
            </a:r>
            <a:r>
              <a:rPr lang="en-US" sz="2400" dirty="0"/>
              <a:t>)</a:t>
            </a:r>
          </a:p>
          <a:p>
            <a:pPr>
              <a:buFont typeface="Arial" panose="020B0604020202020204" pitchFamily="34" charset="0"/>
              <a:buChar char="•"/>
            </a:pPr>
            <a:r>
              <a:rPr lang="en-US" sz="2400" b="1" dirty="0"/>
              <a:t>Sweating</a:t>
            </a:r>
            <a:r>
              <a:rPr lang="en-US" sz="2400" dirty="0"/>
              <a:t>.</a:t>
            </a:r>
          </a:p>
          <a:p>
            <a:pPr>
              <a:buFont typeface="Arial" panose="020B0604020202020204" pitchFamily="34" charset="0"/>
              <a:buChar char="•"/>
            </a:pPr>
            <a:r>
              <a:rPr lang="en-US" sz="2400" dirty="0"/>
              <a:t>Trembling.</a:t>
            </a:r>
          </a:p>
          <a:p>
            <a:pPr>
              <a:buFont typeface="Arial" panose="020B0604020202020204" pitchFamily="34" charset="0"/>
              <a:buChar char="•"/>
            </a:pPr>
            <a:r>
              <a:rPr lang="en-US" sz="2400" dirty="0"/>
              <a:t>Feeling weak or tired.</a:t>
            </a:r>
          </a:p>
          <a:p>
            <a:pPr>
              <a:buFont typeface="Arial" panose="020B0604020202020204" pitchFamily="34" charset="0"/>
              <a:buChar char="•"/>
            </a:pPr>
            <a:r>
              <a:rPr lang="en-US" sz="2400" dirty="0"/>
              <a:t>Trouble concentrating or thinking about anything other than the present worry</a:t>
            </a:r>
            <a:r>
              <a:rPr lang="en-US" dirty="0"/>
              <a:t>.</a:t>
            </a:r>
          </a:p>
        </p:txBody>
      </p:sp>
      <p:sp>
        <p:nvSpPr>
          <p:cNvPr id="4" name="Date Placeholder 3">
            <a:extLst>
              <a:ext uri="{FF2B5EF4-FFF2-40B4-BE49-F238E27FC236}">
                <a16:creationId xmlns:a16="http://schemas.microsoft.com/office/drawing/2014/main" id="{D7A8BA45-F02B-4631-9484-9E28BCA477BE}"/>
              </a:ext>
            </a:extLst>
          </p:cNvPr>
          <p:cNvSpPr>
            <a:spLocks noGrp="1"/>
          </p:cNvSpPr>
          <p:nvPr>
            <p:ph type="dt" sz="half" idx="10"/>
          </p:nvPr>
        </p:nvSpPr>
        <p:spPr/>
        <p:txBody>
          <a:bodyPr/>
          <a:lstStyle/>
          <a:p>
            <a:fld id="{03C100CA-A029-43AB-A3C5-860BBDE38B55}" type="datetime1">
              <a:rPr lang="en-US" smtClean="0"/>
              <a:t>4/8/2022</a:t>
            </a:fld>
            <a:endParaRPr lang="en-US"/>
          </a:p>
        </p:txBody>
      </p:sp>
      <p:sp>
        <p:nvSpPr>
          <p:cNvPr id="5" name="Slide Number Placeholder 4">
            <a:extLst>
              <a:ext uri="{FF2B5EF4-FFF2-40B4-BE49-F238E27FC236}">
                <a16:creationId xmlns:a16="http://schemas.microsoft.com/office/drawing/2014/main" id="{11386B07-FB86-423A-8FE3-2FED29E2FBDD}"/>
              </a:ext>
            </a:extLst>
          </p:cNvPr>
          <p:cNvSpPr>
            <a:spLocks noGrp="1"/>
          </p:cNvSpPr>
          <p:nvPr>
            <p:ph type="sldNum" sz="quarter" idx="12"/>
          </p:nvPr>
        </p:nvSpPr>
        <p:spPr/>
        <p:txBody>
          <a:bodyPr/>
          <a:lstStyle/>
          <a:p>
            <a:fld id="{6936BA0D-41C5-4810-93A6-DC58350A903A}" type="slidenum">
              <a:rPr lang="en-US" smtClean="0"/>
              <a:t>38</a:t>
            </a:fld>
            <a:endParaRPr lang="en-US"/>
          </a:p>
        </p:txBody>
      </p:sp>
    </p:spTree>
    <p:extLst>
      <p:ext uri="{BB962C8B-B14F-4D97-AF65-F5344CB8AC3E}">
        <p14:creationId xmlns:p14="http://schemas.microsoft.com/office/powerpoint/2010/main" val="4221175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F3A18-638A-409F-99A2-3930D565C4CB}"/>
              </a:ext>
            </a:extLst>
          </p:cNvPr>
          <p:cNvSpPr>
            <a:spLocks noGrp="1"/>
          </p:cNvSpPr>
          <p:nvPr>
            <p:ph type="title"/>
          </p:nvPr>
        </p:nvSpPr>
        <p:spPr/>
        <p:txBody>
          <a:bodyPr/>
          <a:lstStyle/>
          <a:p>
            <a:r>
              <a:rPr lang="en-US" dirty="0"/>
              <a:t>Generalized Anxiety Disorder (GAD)</a:t>
            </a:r>
          </a:p>
        </p:txBody>
      </p:sp>
      <p:sp>
        <p:nvSpPr>
          <p:cNvPr id="3" name="Content Placeholder 2">
            <a:extLst>
              <a:ext uri="{FF2B5EF4-FFF2-40B4-BE49-F238E27FC236}">
                <a16:creationId xmlns:a16="http://schemas.microsoft.com/office/drawing/2014/main" id="{21A0EE37-E445-445B-84B5-4471FDD445BE}"/>
              </a:ext>
            </a:extLst>
          </p:cNvPr>
          <p:cNvSpPr>
            <a:spLocks noGrp="1"/>
          </p:cNvSpPr>
          <p:nvPr>
            <p:ph idx="1"/>
          </p:nvPr>
        </p:nvSpPr>
        <p:spPr>
          <a:xfrm>
            <a:off x="672353" y="1398494"/>
            <a:ext cx="10681447" cy="5161697"/>
          </a:xfrm>
        </p:spPr>
        <p:txBody>
          <a:bodyPr numCol="2">
            <a:normAutofit fontScale="85000" lnSpcReduction="20000"/>
          </a:bodyPr>
          <a:lstStyle/>
          <a:p>
            <a:pPr>
              <a:buFont typeface="Arial" panose="020B0604020202020204" pitchFamily="34" charset="0"/>
              <a:buChar char="•"/>
            </a:pPr>
            <a:r>
              <a:rPr lang="en-US" dirty="0"/>
              <a:t>Persistent worrying or anxiety about a number of areas that are out of proportion to the impact of the events</a:t>
            </a:r>
          </a:p>
          <a:p>
            <a:pPr>
              <a:buFont typeface="Arial" panose="020B0604020202020204" pitchFamily="34" charset="0"/>
              <a:buChar char="•"/>
            </a:pPr>
            <a:r>
              <a:rPr lang="en-US" dirty="0"/>
              <a:t>Overthinking plans and solutions to all possible worst-case outcomes</a:t>
            </a:r>
          </a:p>
          <a:p>
            <a:pPr>
              <a:buFont typeface="Arial" panose="020B0604020202020204" pitchFamily="34" charset="0"/>
              <a:buChar char="•"/>
            </a:pPr>
            <a:r>
              <a:rPr lang="en-US" dirty="0"/>
              <a:t>Perceiving situations and events as threatening, even when they aren't</a:t>
            </a:r>
          </a:p>
          <a:p>
            <a:pPr>
              <a:buFont typeface="Arial" panose="020B0604020202020204" pitchFamily="34" charset="0"/>
              <a:buChar char="•"/>
            </a:pPr>
            <a:r>
              <a:rPr lang="en-US" dirty="0"/>
              <a:t>Difficulty handling uncertainty</a:t>
            </a:r>
          </a:p>
          <a:p>
            <a:pPr>
              <a:buFont typeface="Arial" panose="020B0604020202020204" pitchFamily="34" charset="0"/>
              <a:buChar char="•"/>
            </a:pPr>
            <a:r>
              <a:rPr lang="en-US" dirty="0"/>
              <a:t>Indecisiveness and fear of making the wrong decision</a:t>
            </a:r>
          </a:p>
          <a:p>
            <a:pPr>
              <a:buFont typeface="Arial" panose="020B0604020202020204" pitchFamily="34" charset="0"/>
              <a:buChar char="•"/>
            </a:pPr>
            <a:r>
              <a:rPr lang="en-US" dirty="0"/>
              <a:t>Inability to set aside or let go of a worry</a:t>
            </a:r>
          </a:p>
          <a:p>
            <a:pPr>
              <a:buFont typeface="Arial" panose="020B0604020202020204" pitchFamily="34" charset="0"/>
              <a:buChar char="•"/>
            </a:pPr>
            <a:r>
              <a:rPr lang="en-US" dirty="0"/>
              <a:t>Inability to relax, feeling restless, and feeling keyed up or on edge</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r>
              <a:rPr lang="en-US" dirty="0"/>
              <a:t>Difficulty concentrating, or the feeling that your mind "goes blank"</a:t>
            </a:r>
          </a:p>
          <a:p>
            <a:r>
              <a:rPr lang="en-US" dirty="0"/>
              <a:t>Physical signs and symptoms may include:</a:t>
            </a:r>
          </a:p>
          <a:p>
            <a:pPr>
              <a:buFont typeface="Arial" panose="020B0604020202020204" pitchFamily="34" charset="0"/>
              <a:buChar char="•"/>
            </a:pPr>
            <a:r>
              <a:rPr lang="en-US" dirty="0"/>
              <a:t>Fatigue</a:t>
            </a:r>
          </a:p>
          <a:p>
            <a:pPr>
              <a:buFont typeface="Arial" panose="020B0604020202020204" pitchFamily="34" charset="0"/>
              <a:buChar char="•"/>
            </a:pPr>
            <a:r>
              <a:rPr lang="en-US" dirty="0"/>
              <a:t>Trouble sleeping</a:t>
            </a:r>
          </a:p>
          <a:p>
            <a:pPr>
              <a:buFont typeface="Arial" panose="020B0604020202020204" pitchFamily="34" charset="0"/>
              <a:buChar char="•"/>
            </a:pPr>
            <a:r>
              <a:rPr lang="en-US" dirty="0"/>
              <a:t>Muscle tension or muscle aches</a:t>
            </a:r>
          </a:p>
          <a:p>
            <a:pPr>
              <a:buFont typeface="Arial" panose="020B0604020202020204" pitchFamily="34" charset="0"/>
              <a:buChar char="•"/>
            </a:pPr>
            <a:r>
              <a:rPr lang="en-US" dirty="0"/>
              <a:t>Trembling, feeling twitchy</a:t>
            </a:r>
          </a:p>
          <a:p>
            <a:pPr>
              <a:buFont typeface="Arial" panose="020B0604020202020204" pitchFamily="34" charset="0"/>
              <a:buChar char="•"/>
            </a:pPr>
            <a:r>
              <a:rPr lang="en-US" dirty="0"/>
              <a:t>Nervousness or being easily startled</a:t>
            </a:r>
          </a:p>
          <a:p>
            <a:pPr>
              <a:buFont typeface="Arial" panose="020B0604020202020204" pitchFamily="34" charset="0"/>
              <a:buChar char="•"/>
            </a:pPr>
            <a:r>
              <a:rPr lang="en-US" dirty="0"/>
              <a:t>Sweating</a:t>
            </a:r>
          </a:p>
          <a:p>
            <a:pPr>
              <a:buFont typeface="Arial" panose="020B0604020202020204" pitchFamily="34" charset="0"/>
              <a:buChar char="•"/>
            </a:pPr>
            <a:r>
              <a:rPr lang="en-US" dirty="0"/>
              <a:t>Nausea, diarrhea or irritable bowel syndrome</a:t>
            </a:r>
          </a:p>
          <a:p>
            <a:pPr>
              <a:buFont typeface="Arial" panose="020B0604020202020204" pitchFamily="34" charset="0"/>
              <a:buChar char="•"/>
            </a:pPr>
            <a:r>
              <a:rPr lang="en-US" dirty="0"/>
              <a:t>Irritability</a:t>
            </a:r>
          </a:p>
          <a:p>
            <a:endParaRPr lang="en-US" dirty="0"/>
          </a:p>
        </p:txBody>
      </p:sp>
      <p:sp>
        <p:nvSpPr>
          <p:cNvPr id="4" name="Date Placeholder 3">
            <a:extLst>
              <a:ext uri="{FF2B5EF4-FFF2-40B4-BE49-F238E27FC236}">
                <a16:creationId xmlns:a16="http://schemas.microsoft.com/office/drawing/2014/main" id="{168E44D1-4BB2-4472-9E67-6C08807A1F30}"/>
              </a:ext>
            </a:extLst>
          </p:cNvPr>
          <p:cNvSpPr>
            <a:spLocks noGrp="1"/>
          </p:cNvSpPr>
          <p:nvPr>
            <p:ph type="dt" sz="half" idx="10"/>
          </p:nvPr>
        </p:nvSpPr>
        <p:spPr/>
        <p:txBody>
          <a:bodyPr/>
          <a:lstStyle/>
          <a:p>
            <a:fld id="{1DD79B2C-8A83-4922-8263-4C14A504835F}" type="datetime1">
              <a:rPr lang="en-US" smtClean="0"/>
              <a:t>4/8/2022</a:t>
            </a:fld>
            <a:endParaRPr lang="en-US"/>
          </a:p>
        </p:txBody>
      </p:sp>
      <p:sp>
        <p:nvSpPr>
          <p:cNvPr id="5" name="Slide Number Placeholder 4">
            <a:extLst>
              <a:ext uri="{FF2B5EF4-FFF2-40B4-BE49-F238E27FC236}">
                <a16:creationId xmlns:a16="http://schemas.microsoft.com/office/drawing/2014/main" id="{412865C4-59D2-4616-A417-D341F963E800}"/>
              </a:ext>
            </a:extLst>
          </p:cNvPr>
          <p:cNvSpPr>
            <a:spLocks noGrp="1"/>
          </p:cNvSpPr>
          <p:nvPr>
            <p:ph type="sldNum" sz="quarter" idx="12"/>
          </p:nvPr>
        </p:nvSpPr>
        <p:spPr/>
        <p:txBody>
          <a:bodyPr/>
          <a:lstStyle/>
          <a:p>
            <a:fld id="{6936BA0D-41C5-4810-93A6-DC58350A903A}" type="slidenum">
              <a:rPr lang="en-US" smtClean="0"/>
              <a:t>39</a:t>
            </a:fld>
            <a:endParaRPr lang="en-US"/>
          </a:p>
        </p:txBody>
      </p:sp>
    </p:spTree>
    <p:extLst>
      <p:ext uri="{BB962C8B-B14F-4D97-AF65-F5344CB8AC3E}">
        <p14:creationId xmlns:p14="http://schemas.microsoft.com/office/powerpoint/2010/main" val="2423239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E8B15-7446-4B39-A1C6-A7F858310777}"/>
              </a:ext>
            </a:extLst>
          </p:cNvPr>
          <p:cNvSpPr>
            <a:spLocks noGrp="1"/>
          </p:cNvSpPr>
          <p:nvPr>
            <p:ph type="title"/>
          </p:nvPr>
        </p:nvSpPr>
        <p:spPr>
          <a:xfrm>
            <a:off x="838200" y="275478"/>
            <a:ext cx="10515600" cy="1325563"/>
          </a:xfrm>
        </p:spPr>
        <p:txBody>
          <a:bodyPr/>
          <a:lstStyle/>
          <a:p>
            <a:r>
              <a:rPr lang="en-US" sz="4000" dirty="0"/>
              <a:t>Collaborative </a:t>
            </a:r>
            <a:br>
              <a:rPr lang="en-US" sz="4000" dirty="0"/>
            </a:br>
            <a:r>
              <a:rPr lang="en-US" sz="4000" dirty="0"/>
              <a:t>Multidisciplinary Team Approach </a:t>
            </a:r>
            <a:r>
              <a:rPr lang="en-US" dirty="0"/>
              <a:t>		</a:t>
            </a:r>
          </a:p>
        </p:txBody>
      </p:sp>
      <p:sp>
        <p:nvSpPr>
          <p:cNvPr id="3" name="Content Placeholder 2">
            <a:extLst>
              <a:ext uri="{FF2B5EF4-FFF2-40B4-BE49-F238E27FC236}">
                <a16:creationId xmlns:a16="http://schemas.microsoft.com/office/drawing/2014/main" id="{909E16AE-8524-4918-AA52-A2A959887544}"/>
              </a:ext>
            </a:extLst>
          </p:cNvPr>
          <p:cNvSpPr>
            <a:spLocks noGrp="1"/>
          </p:cNvSpPr>
          <p:nvPr>
            <p:ph idx="1"/>
          </p:nvPr>
        </p:nvSpPr>
        <p:spPr>
          <a:xfrm>
            <a:off x="536895" y="1493241"/>
            <a:ext cx="11157357" cy="5364760"/>
          </a:xfrm>
        </p:spPr>
        <p:txBody>
          <a:bodyPr numCol="2">
            <a:normAutofit/>
          </a:bodyPr>
          <a:lstStyle/>
          <a:p>
            <a:r>
              <a:rPr lang="en-US" sz="2400" dirty="0"/>
              <a:t>Clinical Awareness of Medications , drugs, effects, diagnosis's and interactions. </a:t>
            </a:r>
          </a:p>
          <a:p>
            <a:r>
              <a:rPr lang="en-US" sz="2400" dirty="0"/>
              <a:t>MH teams being aware that in initial phases of SUD recovery, clients behavior and report sound like all kinds of diagnostic symptoms</a:t>
            </a:r>
          </a:p>
          <a:p>
            <a:r>
              <a:rPr lang="en-US" sz="2400" dirty="0"/>
              <a:t>SUD teams being aware that MH symptoms are actually present and exacerbated by abstinence and MUST collaborate with the MH provider about the person’s history and needs </a:t>
            </a:r>
          </a:p>
          <a:p>
            <a:endParaRPr lang="en-US" sz="2400" dirty="0"/>
          </a:p>
          <a:p>
            <a:endParaRPr lang="en-US" sz="2400" dirty="0"/>
          </a:p>
          <a:p>
            <a:endParaRPr lang="en-US" sz="2400" dirty="0"/>
          </a:p>
          <a:p>
            <a:r>
              <a:rPr lang="en-US" sz="2400" dirty="0"/>
              <a:t>All Providers are working with the self report of the client! </a:t>
            </a:r>
          </a:p>
          <a:p>
            <a:pPr lvl="1"/>
            <a:r>
              <a:rPr lang="en-US" dirty="0"/>
              <a:t>Alcohol and Drug use warps perception of reality and processing of information as it is happening</a:t>
            </a:r>
          </a:p>
          <a:p>
            <a:pPr lvl="1"/>
            <a:r>
              <a:rPr lang="en-US" dirty="0"/>
              <a:t>Blackouts are same as an amnesia episode, only the memory doesn’t come back for event or situation</a:t>
            </a:r>
          </a:p>
          <a:p>
            <a:pPr lvl="1"/>
            <a:r>
              <a:rPr lang="en-US" dirty="0"/>
              <a:t>Normal daily routines as well as big events that happen while person using, or within 24 hours of use aren’t recorded and logged in memory bank in concrete terms</a:t>
            </a:r>
          </a:p>
          <a:p>
            <a:endParaRPr lang="en-US" sz="2000" dirty="0"/>
          </a:p>
        </p:txBody>
      </p:sp>
      <p:sp>
        <p:nvSpPr>
          <p:cNvPr id="4" name="Date Placeholder 3">
            <a:extLst>
              <a:ext uri="{FF2B5EF4-FFF2-40B4-BE49-F238E27FC236}">
                <a16:creationId xmlns:a16="http://schemas.microsoft.com/office/drawing/2014/main" id="{44E73F70-5DAE-48BC-90CB-D599C4E804F6}"/>
              </a:ext>
            </a:extLst>
          </p:cNvPr>
          <p:cNvSpPr>
            <a:spLocks noGrp="1"/>
          </p:cNvSpPr>
          <p:nvPr>
            <p:ph type="dt" sz="half" idx="10"/>
          </p:nvPr>
        </p:nvSpPr>
        <p:spPr/>
        <p:txBody>
          <a:bodyPr/>
          <a:lstStyle/>
          <a:p>
            <a:fld id="{1E8F7EF5-ED73-4C33-85C8-A4A0FEA8B44D}" type="datetime1">
              <a:rPr lang="en-US" smtClean="0"/>
              <a:t>4/8/2022</a:t>
            </a:fld>
            <a:endParaRPr lang="en-US"/>
          </a:p>
        </p:txBody>
      </p:sp>
      <p:sp>
        <p:nvSpPr>
          <p:cNvPr id="5" name="Slide Number Placeholder 4">
            <a:extLst>
              <a:ext uri="{FF2B5EF4-FFF2-40B4-BE49-F238E27FC236}">
                <a16:creationId xmlns:a16="http://schemas.microsoft.com/office/drawing/2014/main" id="{D9589018-745C-4A62-B87E-84F522DE8154}"/>
              </a:ext>
            </a:extLst>
          </p:cNvPr>
          <p:cNvSpPr>
            <a:spLocks noGrp="1"/>
          </p:cNvSpPr>
          <p:nvPr>
            <p:ph type="sldNum" sz="quarter" idx="12"/>
          </p:nvPr>
        </p:nvSpPr>
        <p:spPr/>
        <p:txBody>
          <a:bodyPr/>
          <a:lstStyle/>
          <a:p>
            <a:fld id="{6936BA0D-41C5-4810-93A6-DC58350A903A}" type="slidenum">
              <a:rPr lang="en-US" smtClean="0"/>
              <a:t>4</a:t>
            </a:fld>
            <a:endParaRPr lang="en-US"/>
          </a:p>
        </p:txBody>
      </p:sp>
    </p:spTree>
    <p:extLst>
      <p:ext uri="{BB962C8B-B14F-4D97-AF65-F5344CB8AC3E}">
        <p14:creationId xmlns:p14="http://schemas.microsoft.com/office/powerpoint/2010/main" val="4959180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B0EAC-11B8-42BD-853F-6EE174E13063}"/>
              </a:ext>
            </a:extLst>
          </p:cNvPr>
          <p:cNvSpPr>
            <a:spLocks noGrp="1"/>
          </p:cNvSpPr>
          <p:nvPr>
            <p:ph type="title"/>
          </p:nvPr>
        </p:nvSpPr>
        <p:spPr>
          <a:xfrm>
            <a:off x="7216589" y="427193"/>
            <a:ext cx="4428564" cy="863724"/>
          </a:xfrm>
        </p:spPr>
        <p:txBody>
          <a:bodyPr>
            <a:normAutofit/>
          </a:bodyPr>
          <a:lstStyle/>
          <a:p>
            <a:r>
              <a:rPr lang="en-US" dirty="0"/>
              <a:t>How Anxiety Feels</a:t>
            </a:r>
          </a:p>
        </p:txBody>
      </p:sp>
      <p:pic>
        <p:nvPicPr>
          <p:cNvPr id="4" name="Content Placeholder 3">
            <a:extLst>
              <a:ext uri="{FF2B5EF4-FFF2-40B4-BE49-F238E27FC236}">
                <a16:creationId xmlns:a16="http://schemas.microsoft.com/office/drawing/2014/main" id="{B456F3B7-E60E-4C17-9CD8-B3E61BC24713}"/>
              </a:ext>
            </a:extLst>
          </p:cNvPr>
          <p:cNvPicPr>
            <a:picLocks noGrp="1" noChangeAspect="1"/>
          </p:cNvPicPr>
          <p:nvPr>
            <p:ph idx="1"/>
          </p:nvPr>
        </p:nvPicPr>
        <p:blipFill>
          <a:blip r:embed="rId2"/>
          <a:stretch>
            <a:fillRect/>
          </a:stretch>
        </p:blipFill>
        <p:spPr>
          <a:xfrm>
            <a:off x="1344706" y="301687"/>
            <a:ext cx="5082988" cy="6129120"/>
          </a:xfrm>
          <a:prstGeom prst="rect">
            <a:avLst/>
          </a:prstGeom>
        </p:spPr>
      </p:pic>
      <p:sp>
        <p:nvSpPr>
          <p:cNvPr id="3" name="TextBox 2">
            <a:extLst>
              <a:ext uri="{FF2B5EF4-FFF2-40B4-BE49-F238E27FC236}">
                <a16:creationId xmlns:a16="http://schemas.microsoft.com/office/drawing/2014/main" id="{F557798A-37AF-4924-9B52-D09F054FBA3F}"/>
              </a:ext>
            </a:extLst>
          </p:cNvPr>
          <p:cNvSpPr txBox="1"/>
          <p:nvPr/>
        </p:nvSpPr>
        <p:spPr>
          <a:xfrm>
            <a:off x="7491369" y="1290917"/>
            <a:ext cx="3238150" cy="4801314"/>
          </a:xfrm>
          <a:prstGeom prst="rect">
            <a:avLst/>
          </a:prstGeom>
          <a:noFill/>
        </p:spPr>
        <p:txBody>
          <a:bodyPr wrap="square" rtlCol="0">
            <a:spAutoFit/>
          </a:bodyPr>
          <a:lstStyle/>
          <a:p>
            <a:r>
              <a:rPr lang="en-US" dirty="0"/>
              <a:t>Activation of Fight or Flight physiological response</a:t>
            </a:r>
          </a:p>
          <a:p>
            <a:endParaRPr lang="en-US" dirty="0"/>
          </a:p>
          <a:p>
            <a:r>
              <a:rPr lang="en-US" dirty="0"/>
              <a:t>Avoid</a:t>
            </a:r>
          </a:p>
          <a:p>
            <a:r>
              <a:rPr lang="en-US" dirty="0"/>
              <a:t>Freeze</a:t>
            </a:r>
          </a:p>
          <a:p>
            <a:r>
              <a:rPr lang="en-US" dirty="0"/>
              <a:t>Flee</a:t>
            </a:r>
          </a:p>
          <a:p>
            <a:r>
              <a:rPr lang="en-US" dirty="0"/>
              <a:t>Fight</a:t>
            </a:r>
          </a:p>
          <a:p>
            <a:endParaRPr lang="en-US" dirty="0"/>
          </a:p>
          <a:p>
            <a:r>
              <a:rPr lang="en-US" dirty="0"/>
              <a:t>Staying in this state creates all kinds of neurological scenarios and can exacerbate the person’s ability to handle any stress or create such baseline for stress tolerance that nothing ignites the fight or flight response unless it is actually life threatening</a:t>
            </a:r>
          </a:p>
        </p:txBody>
      </p:sp>
      <p:sp>
        <p:nvSpPr>
          <p:cNvPr id="5" name="Date Placeholder 4">
            <a:extLst>
              <a:ext uri="{FF2B5EF4-FFF2-40B4-BE49-F238E27FC236}">
                <a16:creationId xmlns:a16="http://schemas.microsoft.com/office/drawing/2014/main" id="{EA617486-FD1E-42BC-8079-25DC8F5741D6}"/>
              </a:ext>
            </a:extLst>
          </p:cNvPr>
          <p:cNvSpPr>
            <a:spLocks noGrp="1"/>
          </p:cNvSpPr>
          <p:nvPr>
            <p:ph type="dt" sz="half" idx="10"/>
          </p:nvPr>
        </p:nvSpPr>
        <p:spPr/>
        <p:txBody>
          <a:bodyPr/>
          <a:lstStyle/>
          <a:p>
            <a:fld id="{6BA15663-B120-4735-B522-42F2FF30A23D}" type="datetime1">
              <a:rPr lang="en-US" smtClean="0"/>
              <a:t>4/8/2022</a:t>
            </a:fld>
            <a:endParaRPr lang="en-US"/>
          </a:p>
        </p:txBody>
      </p:sp>
      <p:sp>
        <p:nvSpPr>
          <p:cNvPr id="6" name="Slide Number Placeholder 5">
            <a:extLst>
              <a:ext uri="{FF2B5EF4-FFF2-40B4-BE49-F238E27FC236}">
                <a16:creationId xmlns:a16="http://schemas.microsoft.com/office/drawing/2014/main" id="{8AE86136-335F-4D8D-B5F1-A02AECCE97DD}"/>
              </a:ext>
            </a:extLst>
          </p:cNvPr>
          <p:cNvSpPr>
            <a:spLocks noGrp="1"/>
          </p:cNvSpPr>
          <p:nvPr>
            <p:ph type="sldNum" sz="quarter" idx="12"/>
          </p:nvPr>
        </p:nvSpPr>
        <p:spPr/>
        <p:txBody>
          <a:bodyPr/>
          <a:lstStyle/>
          <a:p>
            <a:fld id="{6936BA0D-41C5-4810-93A6-DC58350A903A}" type="slidenum">
              <a:rPr lang="en-US" smtClean="0"/>
              <a:t>40</a:t>
            </a:fld>
            <a:endParaRPr lang="en-US"/>
          </a:p>
        </p:txBody>
      </p:sp>
    </p:spTree>
    <p:extLst>
      <p:ext uri="{BB962C8B-B14F-4D97-AF65-F5344CB8AC3E}">
        <p14:creationId xmlns:p14="http://schemas.microsoft.com/office/powerpoint/2010/main" val="810048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183B2-83CD-4F8F-B31E-8A94F54CA936}"/>
              </a:ext>
            </a:extLst>
          </p:cNvPr>
          <p:cNvSpPr>
            <a:spLocks noGrp="1"/>
          </p:cNvSpPr>
          <p:nvPr>
            <p:ph type="title"/>
          </p:nvPr>
        </p:nvSpPr>
        <p:spPr>
          <a:xfrm>
            <a:off x="307978" y="2004968"/>
            <a:ext cx="2876855" cy="2705246"/>
          </a:xfrm>
        </p:spPr>
        <p:txBody>
          <a:bodyPr/>
          <a:lstStyle/>
          <a:p>
            <a:r>
              <a:rPr lang="en-US" dirty="0"/>
              <a:t>PTSD Criteria</a:t>
            </a:r>
          </a:p>
        </p:txBody>
      </p:sp>
      <p:pic>
        <p:nvPicPr>
          <p:cNvPr id="7" name="Content Placeholder 6">
            <a:extLst>
              <a:ext uri="{FF2B5EF4-FFF2-40B4-BE49-F238E27FC236}">
                <a16:creationId xmlns:a16="http://schemas.microsoft.com/office/drawing/2014/main" id="{0EDBEBFA-6CA2-4BB8-ACA1-7EA4C3FCFB4F}"/>
              </a:ext>
            </a:extLst>
          </p:cNvPr>
          <p:cNvPicPr>
            <a:picLocks noGrp="1" noChangeAspect="1"/>
          </p:cNvPicPr>
          <p:nvPr>
            <p:ph idx="1"/>
          </p:nvPr>
        </p:nvPicPr>
        <p:blipFill>
          <a:blip r:embed="rId2"/>
          <a:stretch>
            <a:fillRect/>
          </a:stretch>
        </p:blipFill>
        <p:spPr>
          <a:xfrm>
            <a:off x="2533475" y="427838"/>
            <a:ext cx="9216323" cy="6144215"/>
          </a:xfrm>
          <a:prstGeom prst="rect">
            <a:avLst/>
          </a:prstGeom>
        </p:spPr>
      </p:pic>
      <p:sp>
        <p:nvSpPr>
          <p:cNvPr id="3" name="Date Placeholder 2">
            <a:extLst>
              <a:ext uri="{FF2B5EF4-FFF2-40B4-BE49-F238E27FC236}">
                <a16:creationId xmlns:a16="http://schemas.microsoft.com/office/drawing/2014/main" id="{63C0F0FD-D539-4DAE-9F03-4ACECAA62B8A}"/>
              </a:ext>
            </a:extLst>
          </p:cNvPr>
          <p:cNvSpPr>
            <a:spLocks noGrp="1"/>
          </p:cNvSpPr>
          <p:nvPr>
            <p:ph type="dt" sz="half" idx="10"/>
          </p:nvPr>
        </p:nvSpPr>
        <p:spPr/>
        <p:txBody>
          <a:bodyPr/>
          <a:lstStyle/>
          <a:p>
            <a:fld id="{62AB83F1-3543-404B-B8E2-62C0642250BD}" type="datetime1">
              <a:rPr lang="en-US" smtClean="0"/>
              <a:t>4/8/2022</a:t>
            </a:fld>
            <a:endParaRPr lang="en-US"/>
          </a:p>
        </p:txBody>
      </p:sp>
      <p:sp>
        <p:nvSpPr>
          <p:cNvPr id="4" name="Slide Number Placeholder 3">
            <a:extLst>
              <a:ext uri="{FF2B5EF4-FFF2-40B4-BE49-F238E27FC236}">
                <a16:creationId xmlns:a16="http://schemas.microsoft.com/office/drawing/2014/main" id="{2EBEB5C4-BD1C-4E26-9C57-016440A88A5C}"/>
              </a:ext>
            </a:extLst>
          </p:cNvPr>
          <p:cNvSpPr>
            <a:spLocks noGrp="1"/>
          </p:cNvSpPr>
          <p:nvPr>
            <p:ph type="sldNum" sz="quarter" idx="12"/>
          </p:nvPr>
        </p:nvSpPr>
        <p:spPr/>
        <p:txBody>
          <a:bodyPr/>
          <a:lstStyle/>
          <a:p>
            <a:fld id="{6936BA0D-41C5-4810-93A6-DC58350A903A}" type="slidenum">
              <a:rPr lang="en-US" smtClean="0"/>
              <a:t>41</a:t>
            </a:fld>
            <a:endParaRPr lang="en-US"/>
          </a:p>
        </p:txBody>
      </p:sp>
    </p:spTree>
    <p:extLst>
      <p:ext uri="{BB962C8B-B14F-4D97-AF65-F5344CB8AC3E}">
        <p14:creationId xmlns:p14="http://schemas.microsoft.com/office/powerpoint/2010/main" val="30894287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0F61B-75C6-4EAD-8775-AD201B3716A8}"/>
              </a:ext>
            </a:extLst>
          </p:cNvPr>
          <p:cNvSpPr>
            <a:spLocks noGrp="1"/>
          </p:cNvSpPr>
          <p:nvPr>
            <p:ph type="title"/>
          </p:nvPr>
        </p:nvSpPr>
        <p:spPr/>
        <p:txBody>
          <a:bodyPr/>
          <a:lstStyle/>
          <a:p>
            <a:r>
              <a:rPr lang="en-US" dirty="0"/>
              <a:t>PTSD Criteria </a:t>
            </a:r>
          </a:p>
        </p:txBody>
      </p:sp>
      <p:pic>
        <p:nvPicPr>
          <p:cNvPr id="7" name="Content Placeholder 6">
            <a:extLst>
              <a:ext uri="{FF2B5EF4-FFF2-40B4-BE49-F238E27FC236}">
                <a16:creationId xmlns:a16="http://schemas.microsoft.com/office/drawing/2014/main" id="{63E1F6F2-FE7F-4680-8B67-210C42E0B1AB}"/>
              </a:ext>
            </a:extLst>
          </p:cNvPr>
          <p:cNvPicPr>
            <a:picLocks noGrp="1" noChangeAspect="1"/>
          </p:cNvPicPr>
          <p:nvPr>
            <p:ph sz="half" idx="2"/>
          </p:nvPr>
        </p:nvPicPr>
        <p:blipFill>
          <a:blip r:embed="rId2"/>
          <a:stretch>
            <a:fillRect/>
          </a:stretch>
        </p:blipFill>
        <p:spPr>
          <a:xfrm>
            <a:off x="208428" y="1690688"/>
            <a:ext cx="6147480" cy="3460153"/>
          </a:xfrm>
          <a:prstGeom prst="rect">
            <a:avLst/>
          </a:prstGeom>
        </p:spPr>
      </p:pic>
      <p:pic>
        <p:nvPicPr>
          <p:cNvPr id="8" name="Content Placeholder 7">
            <a:extLst>
              <a:ext uri="{FF2B5EF4-FFF2-40B4-BE49-F238E27FC236}">
                <a16:creationId xmlns:a16="http://schemas.microsoft.com/office/drawing/2014/main" id="{0F0FD3BF-1C51-48D3-8FA8-81F7A6AA0B48}"/>
              </a:ext>
            </a:extLst>
          </p:cNvPr>
          <p:cNvPicPr>
            <a:picLocks noGrp="1" noChangeAspect="1"/>
          </p:cNvPicPr>
          <p:nvPr>
            <p:ph sz="quarter" idx="4"/>
          </p:nvPr>
        </p:nvPicPr>
        <p:blipFill>
          <a:blip r:embed="rId3"/>
          <a:stretch>
            <a:fillRect/>
          </a:stretch>
        </p:blipFill>
        <p:spPr>
          <a:xfrm>
            <a:off x="6709430" y="1023458"/>
            <a:ext cx="5165740" cy="5165740"/>
          </a:xfrm>
          <a:prstGeom prst="rect">
            <a:avLst/>
          </a:prstGeom>
        </p:spPr>
      </p:pic>
      <p:sp>
        <p:nvSpPr>
          <p:cNvPr id="3" name="Date Placeholder 2">
            <a:extLst>
              <a:ext uri="{FF2B5EF4-FFF2-40B4-BE49-F238E27FC236}">
                <a16:creationId xmlns:a16="http://schemas.microsoft.com/office/drawing/2014/main" id="{4C8C9DDE-65CE-4B2E-84F1-67CCA78C5B29}"/>
              </a:ext>
            </a:extLst>
          </p:cNvPr>
          <p:cNvSpPr>
            <a:spLocks noGrp="1"/>
          </p:cNvSpPr>
          <p:nvPr>
            <p:ph type="dt" sz="half" idx="10"/>
          </p:nvPr>
        </p:nvSpPr>
        <p:spPr/>
        <p:txBody>
          <a:bodyPr/>
          <a:lstStyle/>
          <a:p>
            <a:fld id="{250CC09B-7B89-4714-8305-054B10F1A23F}" type="datetime1">
              <a:rPr lang="en-US" smtClean="0"/>
              <a:t>4/8/2022</a:t>
            </a:fld>
            <a:endParaRPr lang="en-US"/>
          </a:p>
        </p:txBody>
      </p:sp>
      <p:sp>
        <p:nvSpPr>
          <p:cNvPr id="4" name="Slide Number Placeholder 3">
            <a:extLst>
              <a:ext uri="{FF2B5EF4-FFF2-40B4-BE49-F238E27FC236}">
                <a16:creationId xmlns:a16="http://schemas.microsoft.com/office/drawing/2014/main" id="{468A3BD4-E4D9-4BED-B4B5-62EEC6428683}"/>
              </a:ext>
            </a:extLst>
          </p:cNvPr>
          <p:cNvSpPr>
            <a:spLocks noGrp="1"/>
          </p:cNvSpPr>
          <p:nvPr>
            <p:ph type="sldNum" sz="quarter" idx="12"/>
          </p:nvPr>
        </p:nvSpPr>
        <p:spPr/>
        <p:txBody>
          <a:bodyPr/>
          <a:lstStyle/>
          <a:p>
            <a:fld id="{6936BA0D-41C5-4810-93A6-DC58350A903A}" type="slidenum">
              <a:rPr lang="en-US" smtClean="0"/>
              <a:t>42</a:t>
            </a:fld>
            <a:endParaRPr lang="en-US"/>
          </a:p>
        </p:txBody>
      </p:sp>
    </p:spTree>
    <p:extLst>
      <p:ext uri="{BB962C8B-B14F-4D97-AF65-F5344CB8AC3E}">
        <p14:creationId xmlns:p14="http://schemas.microsoft.com/office/powerpoint/2010/main" val="35167045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B0EAC-11B8-42BD-853F-6EE174E13063}"/>
              </a:ext>
            </a:extLst>
          </p:cNvPr>
          <p:cNvSpPr>
            <a:spLocks noGrp="1"/>
          </p:cNvSpPr>
          <p:nvPr>
            <p:ph type="title"/>
          </p:nvPr>
        </p:nvSpPr>
        <p:spPr>
          <a:xfrm>
            <a:off x="596152" y="466165"/>
            <a:ext cx="3088341" cy="1183342"/>
          </a:xfrm>
        </p:spPr>
        <p:txBody>
          <a:bodyPr>
            <a:normAutofit fontScale="90000"/>
          </a:bodyPr>
          <a:lstStyle/>
          <a:p>
            <a:r>
              <a:rPr lang="en-US" dirty="0"/>
              <a:t>Pandemic and Anxiety</a:t>
            </a:r>
            <a:br>
              <a:rPr lang="en-US" dirty="0"/>
            </a:br>
            <a:endParaRPr lang="en-US" dirty="0"/>
          </a:p>
        </p:txBody>
      </p:sp>
      <p:pic>
        <p:nvPicPr>
          <p:cNvPr id="4" name="Content Placeholder 3">
            <a:extLst>
              <a:ext uri="{FF2B5EF4-FFF2-40B4-BE49-F238E27FC236}">
                <a16:creationId xmlns:a16="http://schemas.microsoft.com/office/drawing/2014/main" id="{93E26368-9E47-4796-867B-4D932DA4CD63}"/>
              </a:ext>
            </a:extLst>
          </p:cNvPr>
          <p:cNvPicPr>
            <a:picLocks noGrp="1" noChangeAspect="1"/>
          </p:cNvPicPr>
          <p:nvPr>
            <p:ph idx="1"/>
          </p:nvPr>
        </p:nvPicPr>
        <p:blipFill>
          <a:blip r:embed="rId2"/>
          <a:stretch>
            <a:fillRect/>
          </a:stretch>
        </p:blipFill>
        <p:spPr>
          <a:xfrm>
            <a:off x="349622" y="1649507"/>
            <a:ext cx="4793083" cy="4793083"/>
          </a:xfrm>
          <a:prstGeom prst="rect">
            <a:avLst/>
          </a:prstGeom>
        </p:spPr>
      </p:pic>
      <p:sp>
        <p:nvSpPr>
          <p:cNvPr id="3" name="Date Placeholder 2">
            <a:extLst>
              <a:ext uri="{FF2B5EF4-FFF2-40B4-BE49-F238E27FC236}">
                <a16:creationId xmlns:a16="http://schemas.microsoft.com/office/drawing/2014/main" id="{AF09394A-E38B-4D06-8E7E-1B16D08B9D99}"/>
              </a:ext>
            </a:extLst>
          </p:cNvPr>
          <p:cNvSpPr>
            <a:spLocks noGrp="1"/>
          </p:cNvSpPr>
          <p:nvPr>
            <p:ph type="dt" sz="half" idx="10"/>
          </p:nvPr>
        </p:nvSpPr>
        <p:spPr/>
        <p:txBody>
          <a:bodyPr/>
          <a:lstStyle/>
          <a:p>
            <a:fld id="{2CEF5CF8-7DA2-4093-8185-5B88CE54F56B}" type="datetime1">
              <a:rPr lang="en-US" smtClean="0"/>
              <a:t>4/8/2022</a:t>
            </a:fld>
            <a:endParaRPr lang="en-US"/>
          </a:p>
        </p:txBody>
      </p:sp>
      <p:sp>
        <p:nvSpPr>
          <p:cNvPr id="5" name="Slide Number Placeholder 4">
            <a:extLst>
              <a:ext uri="{FF2B5EF4-FFF2-40B4-BE49-F238E27FC236}">
                <a16:creationId xmlns:a16="http://schemas.microsoft.com/office/drawing/2014/main" id="{E6932DD9-5EAA-4143-ABE7-4A44EE2FBE2E}"/>
              </a:ext>
            </a:extLst>
          </p:cNvPr>
          <p:cNvSpPr>
            <a:spLocks noGrp="1"/>
          </p:cNvSpPr>
          <p:nvPr>
            <p:ph type="sldNum" sz="quarter" idx="12"/>
          </p:nvPr>
        </p:nvSpPr>
        <p:spPr/>
        <p:txBody>
          <a:bodyPr/>
          <a:lstStyle/>
          <a:p>
            <a:fld id="{6936BA0D-41C5-4810-93A6-DC58350A903A}" type="slidenum">
              <a:rPr lang="en-US" smtClean="0"/>
              <a:t>43</a:t>
            </a:fld>
            <a:endParaRPr lang="en-US"/>
          </a:p>
        </p:txBody>
      </p:sp>
      <p:pic>
        <p:nvPicPr>
          <p:cNvPr id="7" name="Picture 6" descr="Chart, bar chart&#10;&#10;Description automatically generated">
            <a:extLst>
              <a:ext uri="{FF2B5EF4-FFF2-40B4-BE49-F238E27FC236}">
                <a16:creationId xmlns:a16="http://schemas.microsoft.com/office/drawing/2014/main" id="{BCAB2551-67B8-4C09-93DC-EE30CC1E5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9763" y="136525"/>
            <a:ext cx="6584950" cy="6584950"/>
          </a:xfrm>
          <a:prstGeom prst="rect">
            <a:avLst/>
          </a:prstGeom>
        </p:spPr>
      </p:pic>
    </p:spTree>
    <p:extLst>
      <p:ext uri="{BB962C8B-B14F-4D97-AF65-F5344CB8AC3E}">
        <p14:creationId xmlns:p14="http://schemas.microsoft.com/office/powerpoint/2010/main" val="12862874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AA218-A055-4200-A509-F3DA963A13AB}"/>
              </a:ext>
            </a:extLst>
          </p:cNvPr>
          <p:cNvSpPr>
            <a:spLocks noGrp="1"/>
          </p:cNvSpPr>
          <p:nvPr>
            <p:ph type="title"/>
          </p:nvPr>
        </p:nvSpPr>
        <p:spPr>
          <a:xfrm>
            <a:off x="292916" y="125834"/>
            <a:ext cx="10515600" cy="1564854"/>
          </a:xfrm>
        </p:spPr>
        <p:txBody>
          <a:bodyPr>
            <a:noAutofit/>
          </a:bodyPr>
          <a:lstStyle/>
          <a:p>
            <a:r>
              <a:rPr lang="en-US" sz="2800" dirty="0"/>
              <a:t>Alcohol Sales: </a:t>
            </a:r>
            <a:br>
              <a:rPr lang="en-US" sz="2800" dirty="0"/>
            </a:br>
            <a:r>
              <a:rPr lang="en-US" sz="2800" dirty="0"/>
              <a:t>April 2020 compared to the prior 3-year April average (i.e., average of April 2017, 2018, and 2019) in states with data available as of March 4, 2021. (</a:t>
            </a:r>
            <a:r>
              <a:rPr lang="en-US" sz="1600" dirty="0"/>
              <a:t>https://pubs.niaaa.nih.gov/publications/surveillance-covid-19/COVSALES.htm)</a:t>
            </a:r>
            <a:endParaRPr lang="en-US" sz="2800" dirty="0"/>
          </a:p>
        </p:txBody>
      </p:sp>
      <p:pic>
        <p:nvPicPr>
          <p:cNvPr id="4" name="Content Placeholder 3">
            <a:extLst>
              <a:ext uri="{FF2B5EF4-FFF2-40B4-BE49-F238E27FC236}">
                <a16:creationId xmlns:a16="http://schemas.microsoft.com/office/drawing/2014/main" id="{4AEA83F2-A9BB-4D63-8968-6E9FA27914F7}"/>
              </a:ext>
            </a:extLst>
          </p:cNvPr>
          <p:cNvPicPr>
            <a:picLocks noGrp="1" noChangeAspect="1"/>
          </p:cNvPicPr>
          <p:nvPr>
            <p:ph idx="1"/>
          </p:nvPr>
        </p:nvPicPr>
        <p:blipFill>
          <a:blip r:embed="rId2"/>
          <a:stretch>
            <a:fillRect/>
          </a:stretch>
        </p:blipFill>
        <p:spPr>
          <a:xfrm>
            <a:off x="562062" y="1690688"/>
            <a:ext cx="10632636" cy="4544537"/>
          </a:xfrm>
          <a:prstGeom prst="rect">
            <a:avLst/>
          </a:prstGeom>
        </p:spPr>
      </p:pic>
      <p:sp>
        <p:nvSpPr>
          <p:cNvPr id="5" name="Date Placeholder 4">
            <a:extLst>
              <a:ext uri="{FF2B5EF4-FFF2-40B4-BE49-F238E27FC236}">
                <a16:creationId xmlns:a16="http://schemas.microsoft.com/office/drawing/2014/main" id="{AA0606A1-2C09-418D-8FE1-04D9A14D67FB}"/>
              </a:ext>
            </a:extLst>
          </p:cNvPr>
          <p:cNvSpPr>
            <a:spLocks noGrp="1"/>
          </p:cNvSpPr>
          <p:nvPr>
            <p:ph type="dt" sz="half" idx="10"/>
          </p:nvPr>
        </p:nvSpPr>
        <p:spPr/>
        <p:txBody>
          <a:bodyPr/>
          <a:lstStyle/>
          <a:p>
            <a:fld id="{1C68BD4C-156F-4497-8535-FD2614E0A6CC}" type="datetime1">
              <a:rPr lang="en-US" smtClean="0"/>
              <a:t>4/8/2022</a:t>
            </a:fld>
            <a:endParaRPr lang="en-US"/>
          </a:p>
        </p:txBody>
      </p:sp>
      <p:sp>
        <p:nvSpPr>
          <p:cNvPr id="6" name="Slide Number Placeholder 5">
            <a:extLst>
              <a:ext uri="{FF2B5EF4-FFF2-40B4-BE49-F238E27FC236}">
                <a16:creationId xmlns:a16="http://schemas.microsoft.com/office/drawing/2014/main" id="{1E260ED1-21CF-47DD-B75B-3ECBA8039846}"/>
              </a:ext>
            </a:extLst>
          </p:cNvPr>
          <p:cNvSpPr>
            <a:spLocks noGrp="1"/>
          </p:cNvSpPr>
          <p:nvPr>
            <p:ph type="sldNum" sz="quarter" idx="12"/>
          </p:nvPr>
        </p:nvSpPr>
        <p:spPr/>
        <p:txBody>
          <a:bodyPr/>
          <a:lstStyle/>
          <a:p>
            <a:fld id="{6936BA0D-41C5-4810-93A6-DC58350A903A}" type="slidenum">
              <a:rPr lang="en-US" smtClean="0"/>
              <a:t>44</a:t>
            </a:fld>
            <a:endParaRPr lang="en-US"/>
          </a:p>
        </p:txBody>
      </p:sp>
    </p:spTree>
    <p:extLst>
      <p:ext uri="{BB962C8B-B14F-4D97-AF65-F5344CB8AC3E}">
        <p14:creationId xmlns:p14="http://schemas.microsoft.com/office/powerpoint/2010/main" val="9012192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B5D2C-4E56-42B7-BFF4-A6F664E30B26}"/>
              </a:ext>
            </a:extLst>
          </p:cNvPr>
          <p:cNvSpPr>
            <a:spLocks noGrp="1"/>
          </p:cNvSpPr>
          <p:nvPr>
            <p:ph type="title"/>
          </p:nvPr>
        </p:nvSpPr>
        <p:spPr>
          <a:xfrm>
            <a:off x="250970" y="180567"/>
            <a:ext cx="10515600" cy="1325563"/>
          </a:xfrm>
        </p:spPr>
        <p:txBody>
          <a:bodyPr/>
          <a:lstStyle/>
          <a:p>
            <a:r>
              <a:rPr lang="en-US" dirty="0"/>
              <a:t>Scary  Variables		</a:t>
            </a:r>
          </a:p>
        </p:txBody>
      </p:sp>
      <p:sp>
        <p:nvSpPr>
          <p:cNvPr id="3" name="Content Placeholder 2">
            <a:extLst>
              <a:ext uri="{FF2B5EF4-FFF2-40B4-BE49-F238E27FC236}">
                <a16:creationId xmlns:a16="http://schemas.microsoft.com/office/drawing/2014/main" id="{609390BB-CF29-4CD8-9271-72F7A5EA0483}"/>
              </a:ext>
            </a:extLst>
          </p:cNvPr>
          <p:cNvSpPr>
            <a:spLocks noGrp="1"/>
          </p:cNvSpPr>
          <p:nvPr>
            <p:ph idx="1"/>
          </p:nvPr>
        </p:nvSpPr>
        <p:spPr>
          <a:xfrm>
            <a:off x="628476" y="1392572"/>
            <a:ext cx="10515600" cy="5036060"/>
          </a:xfrm>
        </p:spPr>
        <p:txBody>
          <a:bodyPr>
            <a:normAutofit fontScale="85000" lnSpcReduction="20000"/>
          </a:bodyPr>
          <a:lstStyle/>
          <a:p>
            <a:r>
              <a:rPr lang="en-US" sz="3600" dirty="0"/>
              <a:t>Paranoia, Delusions, bizarre behavior</a:t>
            </a:r>
          </a:p>
          <a:p>
            <a:pPr lvl="1"/>
            <a:r>
              <a:rPr lang="en-US" sz="3200" dirty="0"/>
              <a:t>Kratom</a:t>
            </a:r>
          </a:p>
          <a:p>
            <a:pPr lvl="1"/>
            <a:r>
              <a:rPr lang="en-US" sz="3200" dirty="0"/>
              <a:t>Synthetic Cannabinoids</a:t>
            </a:r>
          </a:p>
          <a:p>
            <a:pPr lvl="1"/>
            <a:r>
              <a:rPr lang="en-US" sz="3200" dirty="0"/>
              <a:t>No Ecstasy on street</a:t>
            </a:r>
          </a:p>
          <a:p>
            <a:pPr lvl="1"/>
            <a:r>
              <a:rPr lang="en-US" sz="3200" dirty="0" err="1"/>
              <a:t>Fentyal</a:t>
            </a:r>
            <a:r>
              <a:rPr lang="en-US" sz="3200" dirty="0"/>
              <a:t> &amp; Meth in EVERYTHING</a:t>
            </a:r>
          </a:p>
          <a:p>
            <a:pPr lvl="2"/>
            <a:r>
              <a:rPr lang="en-US" sz="2800" dirty="0"/>
              <a:t>Adderall pills, marijuana, meth, kratom – all tested positive for </a:t>
            </a:r>
            <a:r>
              <a:rPr lang="en-US" sz="2800" dirty="0" err="1"/>
              <a:t>Fentyal</a:t>
            </a:r>
            <a:r>
              <a:rPr lang="en-US" sz="2800" dirty="0"/>
              <a:t> within last 30 days at WRC.  </a:t>
            </a:r>
          </a:p>
          <a:p>
            <a:pPr lvl="1"/>
            <a:r>
              <a:rPr lang="en-US" sz="3200" dirty="0"/>
              <a:t>Pill Presses and counterfeit drugs </a:t>
            </a:r>
          </a:p>
          <a:p>
            <a:pPr lvl="2"/>
            <a:r>
              <a:rPr lang="en-US" sz="2800" dirty="0"/>
              <a:t>Benadryl, powder other Non drug ingredients</a:t>
            </a:r>
          </a:p>
          <a:p>
            <a:pPr lvl="2"/>
            <a:endParaRPr lang="en-US" sz="2800" dirty="0"/>
          </a:p>
          <a:p>
            <a:r>
              <a:rPr lang="en-US" sz="3600" dirty="0"/>
              <a:t>Reports that addiction “feels stronger”</a:t>
            </a:r>
          </a:p>
          <a:p>
            <a:r>
              <a:rPr lang="en-US" sz="3600" dirty="0"/>
              <a:t>Reports of different withdrawal symptoms</a:t>
            </a:r>
          </a:p>
          <a:p>
            <a:pPr lvl="1"/>
            <a:r>
              <a:rPr lang="en-US" sz="3200" dirty="0"/>
              <a:t>NO wonder I feel terrible I was taking </a:t>
            </a:r>
            <a:r>
              <a:rPr lang="en-US" sz="3200" dirty="0" err="1"/>
              <a:t>Fentyal</a:t>
            </a:r>
            <a:r>
              <a:rPr lang="en-US" sz="3200" dirty="0"/>
              <a:t> !!</a:t>
            </a:r>
          </a:p>
          <a:p>
            <a:pPr lvl="2"/>
            <a:endParaRPr lang="en-US" sz="2800" dirty="0"/>
          </a:p>
        </p:txBody>
      </p:sp>
      <p:sp>
        <p:nvSpPr>
          <p:cNvPr id="4" name="Date Placeholder 3">
            <a:extLst>
              <a:ext uri="{FF2B5EF4-FFF2-40B4-BE49-F238E27FC236}">
                <a16:creationId xmlns:a16="http://schemas.microsoft.com/office/drawing/2014/main" id="{BB01FC85-CBF3-467B-B67D-EFAE708D7647}"/>
              </a:ext>
            </a:extLst>
          </p:cNvPr>
          <p:cNvSpPr>
            <a:spLocks noGrp="1"/>
          </p:cNvSpPr>
          <p:nvPr>
            <p:ph type="dt" sz="half" idx="10"/>
          </p:nvPr>
        </p:nvSpPr>
        <p:spPr/>
        <p:txBody>
          <a:bodyPr/>
          <a:lstStyle/>
          <a:p>
            <a:fld id="{FE51C3A9-46E4-42AB-BC3B-F9D4AB7E3D49}" type="datetime1">
              <a:rPr lang="en-US" smtClean="0"/>
              <a:t>4/8/2022</a:t>
            </a:fld>
            <a:endParaRPr lang="en-US"/>
          </a:p>
        </p:txBody>
      </p:sp>
      <p:sp>
        <p:nvSpPr>
          <p:cNvPr id="5" name="Slide Number Placeholder 4">
            <a:extLst>
              <a:ext uri="{FF2B5EF4-FFF2-40B4-BE49-F238E27FC236}">
                <a16:creationId xmlns:a16="http://schemas.microsoft.com/office/drawing/2014/main" id="{4186D6C3-C41D-4CCF-9D28-E1F6549549F1}"/>
              </a:ext>
            </a:extLst>
          </p:cNvPr>
          <p:cNvSpPr>
            <a:spLocks noGrp="1"/>
          </p:cNvSpPr>
          <p:nvPr>
            <p:ph type="sldNum" sz="quarter" idx="12"/>
          </p:nvPr>
        </p:nvSpPr>
        <p:spPr/>
        <p:txBody>
          <a:bodyPr/>
          <a:lstStyle/>
          <a:p>
            <a:fld id="{6936BA0D-41C5-4810-93A6-DC58350A903A}" type="slidenum">
              <a:rPr lang="en-US" smtClean="0"/>
              <a:t>45</a:t>
            </a:fld>
            <a:endParaRPr lang="en-US"/>
          </a:p>
        </p:txBody>
      </p:sp>
    </p:spTree>
    <p:extLst>
      <p:ext uri="{BB962C8B-B14F-4D97-AF65-F5344CB8AC3E}">
        <p14:creationId xmlns:p14="http://schemas.microsoft.com/office/powerpoint/2010/main" val="33682842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64D41-A541-4323-B769-8CB1BEE970FB}"/>
              </a:ext>
            </a:extLst>
          </p:cNvPr>
          <p:cNvSpPr>
            <a:spLocks noGrp="1"/>
          </p:cNvSpPr>
          <p:nvPr>
            <p:ph type="title"/>
          </p:nvPr>
        </p:nvSpPr>
        <p:spPr>
          <a:xfrm>
            <a:off x="470646" y="365126"/>
            <a:ext cx="3195919" cy="2445186"/>
          </a:xfrm>
        </p:spPr>
        <p:txBody>
          <a:bodyPr>
            <a:normAutofit fontScale="90000"/>
          </a:bodyPr>
          <a:lstStyle/>
          <a:p>
            <a:r>
              <a:rPr lang="en-US" dirty="0"/>
              <a:t>More Stats Since </a:t>
            </a:r>
            <a:br>
              <a:rPr lang="en-US" dirty="0"/>
            </a:br>
            <a:r>
              <a:rPr lang="en-US" dirty="0"/>
              <a:t>COVID-19</a:t>
            </a:r>
            <a:br>
              <a:rPr lang="en-US" dirty="0"/>
            </a:br>
            <a:r>
              <a:rPr lang="en-US" dirty="0"/>
              <a:t>(NAMI) </a:t>
            </a:r>
          </a:p>
        </p:txBody>
      </p:sp>
      <p:pic>
        <p:nvPicPr>
          <p:cNvPr id="4" name="Content Placeholder 3">
            <a:extLst>
              <a:ext uri="{FF2B5EF4-FFF2-40B4-BE49-F238E27FC236}">
                <a16:creationId xmlns:a16="http://schemas.microsoft.com/office/drawing/2014/main" id="{8B8AE6D8-C4C1-4980-A908-10BA3013EA89}"/>
              </a:ext>
            </a:extLst>
          </p:cNvPr>
          <p:cNvPicPr>
            <a:picLocks noGrp="1" noChangeAspect="1"/>
          </p:cNvPicPr>
          <p:nvPr>
            <p:ph idx="1"/>
          </p:nvPr>
        </p:nvPicPr>
        <p:blipFill>
          <a:blip r:embed="rId2"/>
          <a:stretch>
            <a:fillRect/>
          </a:stretch>
        </p:blipFill>
        <p:spPr>
          <a:xfrm>
            <a:off x="4061012" y="365125"/>
            <a:ext cx="4858869" cy="6283021"/>
          </a:xfrm>
          <a:prstGeom prst="rect">
            <a:avLst/>
          </a:prstGeom>
        </p:spPr>
      </p:pic>
      <p:sp>
        <p:nvSpPr>
          <p:cNvPr id="3" name="Date Placeholder 2">
            <a:extLst>
              <a:ext uri="{FF2B5EF4-FFF2-40B4-BE49-F238E27FC236}">
                <a16:creationId xmlns:a16="http://schemas.microsoft.com/office/drawing/2014/main" id="{6E051604-4EB7-46ED-985C-6EBEB1C4792A}"/>
              </a:ext>
            </a:extLst>
          </p:cNvPr>
          <p:cNvSpPr>
            <a:spLocks noGrp="1"/>
          </p:cNvSpPr>
          <p:nvPr>
            <p:ph type="dt" sz="half" idx="10"/>
          </p:nvPr>
        </p:nvSpPr>
        <p:spPr/>
        <p:txBody>
          <a:bodyPr/>
          <a:lstStyle/>
          <a:p>
            <a:fld id="{1E502284-26E5-4492-8F10-B0F04CB53B62}" type="datetime1">
              <a:rPr lang="en-US" smtClean="0"/>
              <a:t>4/8/2022</a:t>
            </a:fld>
            <a:endParaRPr lang="en-US"/>
          </a:p>
        </p:txBody>
      </p:sp>
      <p:sp>
        <p:nvSpPr>
          <p:cNvPr id="5" name="Slide Number Placeholder 4">
            <a:extLst>
              <a:ext uri="{FF2B5EF4-FFF2-40B4-BE49-F238E27FC236}">
                <a16:creationId xmlns:a16="http://schemas.microsoft.com/office/drawing/2014/main" id="{12222915-A845-478E-87EB-2082F83AFAF6}"/>
              </a:ext>
            </a:extLst>
          </p:cNvPr>
          <p:cNvSpPr>
            <a:spLocks noGrp="1"/>
          </p:cNvSpPr>
          <p:nvPr>
            <p:ph type="sldNum" sz="quarter" idx="12"/>
          </p:nvPr>
        </p:nvSpPr>
        <p:spPr/>
        <p:txBody>
          <a:bodyPr/>
          <a:lstStyle/>
          <a:p>
            <a:fld id="{6936BA0D-41C5-4810-93A6-DC58350A903A}" type="slidenum">
              <a:rPr lang="en-US" smtClean="0"/>
              <a:t>46</a:t>
            </a:fld>
            <a:endParaRPr lang="en-US"/>
          </a:p>
        </p:txBody>
      </p:sp>
    </p:spTree>
    <p:extLst>
      <p:ext uri="{BB962C8B-B14F-4D97-AF65-F5344CB8AC3E}">
        <p14:creationId xmlns:p14="http://schemas.microsoft.com/office/powerpoint/2010/main" val="29029175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08EBC-25B9-4D2A-9C9A-611AE449FDEA}"/>
              </a:ext>
            </a:extLst>
          </p:cNvPr>
          <p:cNvSpPr>
            <a:spLocks noGrp="1"/>
          </p:cNvSpPr>
          <p:nvPr>
            <p:ph type="title"/>
          </p:nvPr>
        </p:nvSpPr>
        <p:spPr>
          <a:xfrm>
            <a:off x="542365" y="268942"/>
            <a:ext cx="10515600" cy="4141694"/>
          </a:xfrm>
        </p:spPr>
        <p:txBody>
          <a:bodyPr>
            <a:normAutofit/>
          </a:bodyPr>
          <a:lstStyle/>
          <a:p>
            <a:r>
              <a:rPr lang="en-US" dirty="0"/>
              <a:t>What are the Set Levels of Care per ASAM / TDI / JC / State ? </a:t>
            </a:r>
            <a:br>
              <a:rPr lang="en-US" dirty="0"/>
            </a:br>
            <a:br>
              <a:rPr lang="en-US" sz="3100" dirty="0"/>
            </a:br>
            <a:r>
              <a:rPr lang="en-US" sz="3100" dirty="0"/>
              <a:t>A person enters Treatment based on Diagnosis </a:t>
            </a:r>
            <a:br>
              <a:rPr lang="en-US" sz="3100" dirty="0"/>
            </a:br>
            <a:r>
              <a:rPr lang="en-US" sz="3100" dirty="0"/>
              <a:t>Then  matched to the Level of care…often questioned due to different information, or difficult to determine accuracy due to self report</a:t>
            </a:r>
            <a:endParaRPr lang="en-US" dirty="0"/>
          </a:p>
        </p:txBody>
      </p:sp>
      <p:sp>
        <p:nvSpPr>
          <p:cNvPr id="5" name="Date Placeholder 4">
            <a:extLst>
              <a:ext uri="{FF2B5EF4-FFF2-40B4-BE49-F238E27FC236}">
                <a16:creationId xmlns:a16="http://schemas.microsoft.com/office/drawing/2014/main" id="{EC6EBCC2-4A59-4E65-BDF8-9E921898AF81}"/>
              </a:ext>
            </a:extLst>
          </p:cNvPr>
          <p:cNvSpPr>
            <a:spLocks noGrp="1"/>
          </p:cNvSpPr>
          <p:nvPr>
            <p:ph type="dt" sz="half" idx="10"/>
          </p:nvPr>
        </p:nvSpPr>
        <p:spPr/>
        <p:txBody>
          <a:bodyPr/>
          <a:lstStyle/>
          <a:p>
            <a:fld id="{3659DDA4-A846-4882-8F63-4056011AEBA9}" type="datetime1">
              <a:rPr lang="en-US" smtClean="0"/>
              <a:t>4/8/2022</a:t>
            </a:fld>
            <a:endParaRPr lang="en-US"/>
          </a:p>
        </p:txBody>
      </p:sp>
      <p:sp>
        <p:nvSpPr>
          <p:cNvPr id="6" name="Slide Number Placeholder 5">
            <a:extLst>
              <a:ext uri="{FF2B5EF4-FFF2-40B4-BE49-F238E27FC236}">
                <a16:creationId xmlns:a16="http://schemas.microsoft.com/office/drawing/2014/main" id="{573D7132-2650-4FE7-8C6F-96044E5B249A}"/>
              </a:ext>
            </a:extLst>
          </p:cNvPr>
          <p:cNvSpPr>
            <a:spLocks noGrp="1"/>
          </p:cNvSpPr>
          <p:nvPr>
            <p:ph type="sldNum" sz="quarter" idx="12"/>
          </p:nvPr>
        </p:nvSpPr>
        <p:spPr/>
        <p:txBody>
          <a:bodyPr/>
          <a:lstStyle/>
          <a:p>
            <a:fld id="{6936BA0D-41C5-4810-93A6-DC58350A903A}" type="slidenum">
              <a:rPr lang="en-US" smtClean="0"/>
              <a:t>47</a:t>
            </a:fld>
            <a:endParaRPr lang="en-US"/>
          </a:p>
        </p:txBody>
      </p:sp>
      <p:sp>
        <p:nvSpPr>
          <p:cNvPr id="10" name="TextBox 9">
            <a:extLst>
              <a:ext uri="{FF2B5EF4-FFF2-40B4-BE49-F238E27FC236}">
                <a16:creationId xmlns:a16="http://schemas.microsoft.com/office/drawing/2014/main" id="{AE9DDDD6-4D4C-4D4F-9B90-D84714FA0E2F}"/>
              </a:ext>
            </a:extLst>
          </p:cNvPr>
          <p:cNvSpPr txBox="1"/>
          <p:nvPr/>
        </p:nvSpPr>
        <p:spPr>
          <a:xfrm>
            <a:off x="542364" y="4314451"/>
            <a:ext cx="10941423" cy="2215991"/>
          </a:xfrm>
          <a:prstGeom prst="rect">
            <a:avLst/>
          </a:prstGeom>
          <a:noFill/>
        </p:spPr>
        <p:txBody>
          <a:bodyPr wrap="square" rtlCol="0">
            <a:spAutoFit/>
          </a:bodyPr>
          <a:lstStyle/>
          <a:p>
            <a:r>
              <a:rPr lang="en-US" sz="2000" dirty="0"/>
              <a:t>The level of care a person enters will ultimately affect their chances of getting the proper care at the proper level of intensity and with the proper clinical or medical team. </a:t>
            </a:r>
          </a:p>
          <a:p>
            <a:endParaRPr lang="en-US" sz="2000" dirty="0"/>
          </a:p>
          <a:p>
            <a:r>
              <a:rPr lang="en-US" sz="2000" dirty="0"/>
              <a:t>A lot of DDX clients get lost in outpatient settings because they didn’t go to residential first, or didn’t go to a residential that is able to assess and diagnose the MH issues when they arise within the first 2-3 weeks of sobriety. </a:t>
            </a:r>
          </a:p>
          <a:p>
            <a:endParaRPr lang="en-US" dirty="0"/>
          </a:p>
        </p:txBody>
      </p:sp>
    </p:spTree>
    <p:extLst>
      <p:ext uri="{BB962C8B-B14F-4D97-AF65-F5344CB8AC3E}">
        <p14:creationId xmlns:p14="http://schemas.microsoft.com/office/powerpoint/2010/main" val="17666452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B2916-5DEE-4976-A5F4-68C4592F14B8}"/>
              </a:ext>
            </a:extLst>
          </p:cNvPr>
          <p:cNvSpPr>
            <a:spLocks noGrp="1"/>
          </p:cNvSpPr>
          <p:nvPr>
            <p:ph type="title"/>
          </p:nvPr>
        </p:nvSpPr>
        <p:spPr>
          <a:xfrm>
            <a:off x="838200" y="365126"/>
            <a:ext cx="10515600" cy="585134"/>
          </a:xfrm>
        </p:spPr>
        <p:txBody>
          <a:bodyPr>
            <a:normAutofit fontScale="90000"/>
          </a:bodyPr>
          <a:lstStyle/>
          <a:p>
            <a:r>
              <a:rPr lang="en-US" dirty="0"/>
              <a:t>ASAM and Levels of Care</a:t>
            </a:r>
          </a:p>
        </p:txBody>
      </p:sp>
      <p:sp>
        <p:nvSpPr>
          <p:cNvPr id="3" name="Date Placeholder 2">
            <a:extLst>
              <a:ext uri="{FF2B5EF4-FFF2-40B4-BE49-F238E27FC236}">
                <a16:creationId xmlns:a16="http://schemas.microsoft.com/office/drawing/2014/main" id="{057BF2E0-6206-469B-9906-49BD6C0FE4C8}"/>
              </a:ext>
            </a:extLst>
          </p:cNvPr>
          <p:cNvSpPr>
            <a:spLocks noGrp="1"/>
          </p:cNvSpPr>
          <p:nvPr>
            <p:ph type="dt" sz="half" idx="10"/>
          </p:nvPr>
        </p:nvSpPr>
        <p:spPr/>
        <p:txBody>
          <a:bodyPr/>
          <a:lstStyle/>
          <a:p>
            <a:fld id="{FFA2E8AD-7097-4949-84BA-78FDB8DEF55D}" type="datetime1">
              <a:rPr lang="en-US" smtClean="0"/>
              <a:t>4/8/2022</a:t>
            </a:fld>
            <a:endParaRPr lang="en-US"/>
          </a:p>
        </p:txBody>
      </p:sp>
      <p:sp>
        <p:nvSpPr>
          <p:cNvPr id="4" name="Slide Number Placeholder 3">
            <a:extLst>
              <a:ext uri="{FF2B5EF4-FFF2-40B4-BE49-F238E27FC236}">
                <a16:creationId xmlns:a16="http://schemas.microsoft.com/office/drawing/2014/main" id="{F012A6D8-A1C5-4D72-833F-ED0027EAB5C6}"/>
              </a:ext>
            </a:extLst>
          </p:cNvPr>
          <p:cNvSpPr>
            <a:spLocks noGrp="1"/>
          </p:cNvSpPr>
          <p:nvPr>
            <p:ph type="sldNum" sz="quarter" idx="12"/>
          </p:nvPr>
        </p:nvSpPr>
        <p:spPr/>
        <p:txBody>
          <a:bodyPr/>
          <a:lstStyle/>
          <a:p>
            <a:fld id="{6936BA0D-41C5-4810-93A6-DC58350A903A}" type="slidenum">
              <a:rPr lang="en-US" smtClean="0"/>
              <a:t>48</a:t>
            </a:fld>
            <a:endParaRPr lang="en-US"/>
          </a:p>
        </p:txBody>
      </p:sp>
      <p:graphicFrame>
        <p:nvGraphicFramePr>
          <p:cNvPr id="7" name="Table 6">
            <a:extLst>
              <a:ext uri="{FF2B5EF4-FFF2-40B4-BE49-F238E27FC236}">
                <a16:creationId xmlns:a16="http://schemas.microsoft.com/office/drawing/2014/main" id="{5452CBB2-8D36-4BA3-B8FB-858288B13992}"/>
              </a:ext>
            </a:extLst>
          </p:cNvPr>
          <p:cNvGraphicFramePr>
            <a:graphicFrameLocks noGrp="1"/>
          </p:cNvGraphicFramePr>
          <p:nvPr>
            <p:extLst>
              <p:ext uri="{D42A27DB-BD31-4B8C-83A1-F6EECF244321}">
                <p14:modId xmlns:p14="http://schemas.microsoft.com/office/powerpoint/2010/main" val="793049694"/>
              </p:ext>
            </p:extLst>
          </p:nvPr>
        </p:nvGraphicFramePr>
        <p:xfrm>
          <a:off x="528918" y="984224"/>
          <a:ext cx="11394142" cy="5662467"/>
        </p:xfrm>
        <a:graphic>
          <a:graphicData uri="http://schemas.openxmlformats.org/drawingml/2006/table">
            <a:tbl>
              <a:tblPr firstRow="1" bandRow="1">
                <a:tableStyleId>{5C22544A-7EE6-4342-B048-85BDC9FD1C3A}</a:tableStyleId>
              </a:tblPr>
              <a:tblGrid>
                <a:gridCol w="1356089">
                  <a:extLst>
                    <a:ext uri="{9D8B030D-6E8A-4147-A177-3AD203B41FA5}">
                      <a16:colId xmlns:a16="http://schemas.microsoft.com/office/drawing/2014/main" val="4083363938"/>
                    </a:ext>
                  </a:extLst>
                </a:gridCol>
                <a:gridCol w="4073685">
                  <a:extLst>
                    <a:ext uri="{9D8B030D-6E8A-4147-A177-3AD203B41FA5}">
                      <a16:colId xmlns:a16="http://schemas.microsoft.com/office/drawing/2014/main" val="1457632288"/>
                    </a:ext>
                  </a:extLst>
                </a:gridCol>
                <a:gridCol w="1980441">
                  <a:extLst>
                    <a:ext uri="{9D8B030D-6E8A-4147-A177-3AD203B41FA5}">
                      <a16:colId xmlns:a16="http://schemas.microsoft.com/office/drawing/2014/main" val="1848812406"/>
                    </a:ext>
                  </a:extLst>
                </a:gridCol>
                <a:gridCol w="3983927">
                  <a:extLst>
                    <a:ext uri="{9D8B030D-6E8A-4147-A177-3AD203B41FA5}">
                      <a16:colId xmlns:a16="http://schemas.microsoft.com/office/drawing/2014/main" val="3278021202"/>
                    </a:ext>
                  </a:extLst>
                </a:gridCol>
              </a:tblGrid>
              <a:tr h="492313">
                <a:tc>
                  <a:txBody>
                    <a:bodyPr/>
                    <a:lstStyle/>
                    <a:p>
                      <a:pPr marL="0" marR="0" algn="ctr">
                        <a:lnSpc>
                          <a:spcPct val="115000"/>
                        </a:lnSpc>
                        <a:spcBef>
                          <a:spcPts val="0"/>
                        </a:spcBef>
                        <a:spcAft>
                          <a:spcPts val="0"/>
                        </a:spcAft>
                      </a:pPr>
                      <a:r>
                        <a:rPr lang="en-US" sz="1200" dirty="0">
                          <a:solidFill>
                            <a:schemeClr val="bg1"/>
                          </a:solidFill>
                          <a:effectLst/>
                          <a:latin typeface="Arial" panose="020B0604020202020204" pitchFamily="34" charset="0"/>
                          <a:ea typeface="Calibri" panose="020F0502020204030204" pitchFamily="34" charset="0"/>
                          <a:cs typeface="Avenir LT Std 55 Roman"/>
                        </a:rPr>
                        <a:t>ASAM Level of Care</a:t>
                      </a:r>
                      <a:endParaRPr lang="en-US" sz="1200" dirty="0">
                        <a:solidFill>
                          <a:schemeClr val="bg1"/>
                        </a:solidFill>
                        <a:effectLst/>
                        <a:latin typeface="Avenir LT Std 55 Roman"/>
                        <a:ea typeface="Calibri" panose="020F0502020204030204" pitchFamily="34" charset="0"/>
                        <a:cs typeface="Avenir LT Std 55 Roman"/>
                      </a:endParaRPr>
                    </a:p>
                  </a:txBody>
                  <a:tcPr marL="68580" marR="68580" marT="0" marB="0" anchor="ctr"/>
                </a:tc>
                <a:tc>
                  <a:txBody>
                    <a:bodyPr/>
                    <a:lstStyle/>
                    <a:p>
                      <a:pPr marL="0" marR="0" algn="ctr">
                        <a:lnSpc>
                          <a:spcPct val="115000"/>
                        </a:lnSpc>
                        <a:spcBef>
                          <a:spcPts val="0"/>
                        </a:spcBef>
                        <a:spcAft>
                          <a:spcPts val="0"/>
                        </a:spcAft>
                      </a:pPr>
                      <a:r>
                        <a:rPr lang="en-US" sz="1200" dirty="0">
                          <a:solidFill>
                            <a:schemeClr val="bg1"/>
                          </a:solidFill>
                          <a:effectLst/>
                          <a:latin typeface="Arial" panose="020B0604020202020204" pitchFamily="34" charset="0"/>
                          <a:ea typeface="Calibri" panose="020F0502020204030204" pitchFamily="34" charset="0"/>
                          <a:cs typeface="Avenir LT Std 55 Roman"/>
                        </a:rPr>
                        <a:t>Common Name of Level of Care</a:t>
                      </a:r>
                      <a:endParaRPr lang="en-US" sz="1200" dirty="0">
                        <a:solidFill>
                          <a:schemeClr val="bg1"/>
                        </a:solidFill>
                        <a:effectLst/>
                        <a:latin typeface="Avenir LT Std 55 Roman"/>
                        <a:ea typeface="Calibri" panose="020F0502020204030204" pitchFamily="34" charset="0"/>
                        <a:cs typeface="Avenir LT Std 55 Roman"/>
                      </a:endParaRPr>
                    </a:p>
                  </a:txBody>
                  <a:tcPr marL="68580" marR="68580" marT="0" marB="0"/>
                </a:tc>
                <a:tc>
                  <a:txBody>
                    <a:bodyPr/>
                    <a:lstStyle/>
                    <a:p>
                      <a:pPr marL="0" marR="0" algn="ctr">
                        <a:lnSpc>
                          <a:spcPct val="115000"/>
                        </a:lnSpc>
                        <a:spcBef>
                          <a:spcPts val="0"/>
                        </a:spcBef>
                        <a:spcAft>
                          <a:spcPts val="0"/>
                        </a:spcAft>
                      </a:pPr>
                      <a:r>
                        <a:rPr lang="en-US" sz="1200" dirty="0">
                          <a:solidFill>
                            <a:schemeClr val="bg1"/>
                          </a:solidFill>
                          <a:effectLst/>
                          <a:latin typeface="Avenir LT Std 55 Roman"/>
                          <a:ea typeface="Calibri" panose="020F0502020204030204" pitchFamily="34" charset="0"/>
                          <a:cs typeface="Avenir LT Std 55 Roman"/>
                        </a:rPr>
                        <a:t>Standard Time </a:t>
                      </a:r>
                    </a:p>
                  </a:txBody>
                  <a:tcPr marL="68580" marR="68580" marT="0" marB="0"/>
                </a:tc>
                <a:tc>
                  <a:txBody>
                    <a:bodyPr/>
                    <a:lstStyle/>
                    <a:p>
                      <a:pPr marL="0" marR="0" algn="ctr">
                        <a:lnSpc>
                          <a:spcPct val="115000"/>
                        </a:lnSpc>
                        <a:spcBef>
                          <a:spcPts val="0"/>
                        </a:spcBef>
                        <a:spcAft>
                          <a:spcPts val="0"/>
                        </a:spcAft>
                      </a:pPr>
                      <a:r>
                        <a:rPr lang="en-US" sz="1200" dirty="0">
                          <a:solidFill>
                            <a:schemeClr val="bg1"/>
                          </a:solidFill>
                          <a:effectLst/>
                          <a:latin typeface="Arial" panose="020B0604020202020204" pitchFamily="34" charset="0"/>
                          <a:ea typeface="Calibri" panose="020F0502020204030204" pitchFamily="34" charset="0"/>
                          <a:cs typeface="Avenir LT Std 55 Roman"/>
                        </a:rPr>
                        <a:t>DSM Diagnosis For Admission</a:t>
                      </a:r>
                      <a:endParaRPr lang="en-US" sz="1200" dirty="0">
                        <a:solidFill>
                          <a:schemeClr val="bg1"/>
                        </a:solidFill>
                        <a:effectLst/>
                        <a:latin typeface="Avenir LT Std 55 Roman"/>
                        <a:ea typeface="Calibri" panose="020F0502020204030204" pitchFamily="34" charset="0"/>
                        <a:cs typeface="Avenir LT Std 55 Roman"/>
                      </a:endParaRPr>
                    </a:p>
                  </a:txBody>
                  <a:tcPr marL="68580" marR="68580" marT="0" marB="0"/>
                </a:tc>
                <a:extLst>
                  <a:ext uri="{0D108BD9-81ED-4DB2-BD59-A6C34878D82A}">
                    <a16:rowId xmlns:a16="http://schemas.microsoft.com/office/drawing/2014/main" val="1968079934"/>
                  </a:ext>
                </a:extLst>
              </a:tr>
              <a:tr h="239437">
                <a:tc>
                  <a:txBody>
                    <a:bodyPr/>
                    <a:lstStyle/>
                    <a:p>
                      <a:pPr marL="0" marR="0" algn="ctr">
                        <a:lnSpc>
                          <a:spcPct val="115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Avenir LT Std 55 Roman"/>
                        </a:rPr>
                        <a:t>0.5 </a:t>
                      </a:r>
                      <a:endParaRPr lang="en-US" sz="1400" dirty="0">
                        <a:solidFill>
                          <a:srgbClr val="000000"/>
                        </a:solidFill>
                        <a:effectLst/>
                        <a:latin typeface="Avenir LT Std 55 Roman"/>
                        <a:ea typeface="Calibri" panose="020F0502020204030204" pitchFamily="34" charset="0"/>
                        <a:cs typeface="Avenir LT Std 55 Roman"/>
                      </a:endParaRPr>
                    </a:p>
                  </a:txBody>
                  <a:tcPr marL="68580" marR="68580" marT="0" marB="0" anchor="ctr"/>
                </a:tc>
                <a:tc>
                  <a:txBody>
                    <a:bodyPr/>
                    <a:lstStyle/>
                    <a:p>
                      <a:pPr marL="0" marR="0" algn="ctr">
                        <a:lnSpc>
                          <a:spcPct val="115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Avenir LT Std 55 Roman"/>
                        </a:rPr>
                        <a:t>Prevention</a:t>
                      </a:r>
                      <a:endParaRPr lang="en-US" sz="1400" dirty="0">
                        <a:solidFill>
                          <a:srgbClr val="000000"/>
                        </a:solidFill>
                        <a:effectLst/>
                        <a:latin typeface="Avenir LT Std 55 Roman"/>
                        <a:ea typeface="Calibri" panose="020F0502020204030204" pitchFamily="34" charset="0"/>
                        <a:cs typeface="Avenir LT Std 55 Roman"/>
                      </a:endParaRPr>
                    </a:p>
                  </a:txBody>
                  <a:tcPr marL="68580" marR="68580" marT="0" marB="0"/>
                </a:tc>
                <a:tc>
                  <a:txBody>
                    <a:bodyPr/>
                    <a:lstStyle/>
                    <a:p>
                      <a:pPr marL="0" marR="0" algn="ctr">
                        <a:lnSpc>
                          <a:spcPct val="115000"/>
                        </a:lnSpc>
                        <a:spcBef>
                          <a:spcPts val="0"/>
                        </a:spcBef>
                        <a:spcAft>
                          <a:spcPts val="0"/>
                        </a:spcAft>
                      </a:pPr>
                      <a:endParaRPr lang="en-US" sz="1400" dirty="0">
                        <a:solidFill>
                          <a:srgbClr val="000000"/>
                        </a:solidFill>
                        <a:effectLst/>
                        <a:latin typeface="Avenir LT Std 55 Roman"/>
                        <a:ea typeface="Calibri" panose="020F0502020204030204" pitchFamily="34" charset="0"/>
                        <a:cs typeface="Avenir LT Std 55 Roman"/>
                      </a:endParaRPr>
                    </a:p>
                  </a:txBody>
                  <a:tcPr marL="68580" marR="68580" marT="0" marB="0"/>
                </a:tc>
                <a:tc>
                  <a:txBody>
                    <a:bodyPr/>
                    <a:lstStyle/>
                    <a:p>
                      <a:pPr marL="0" marR="0" algn="ctr">
                        <a:lnSpc>
                          <a:spcPct val="115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Avenir LT Std 55 Roman"/>
                        </a:rPr>
                        <a:t>SUD - Mild</a:t>
                      </a:r>
                      <a:endParaRPr lang="en-US" sz="1400" dirty="0">
                        <a:solidFill>
                          <a:srgbClr val="000000"/>
                        </a:solidFill>
                        <a:effectLst/>
                        <a:latin typeface="Avenir LT Std 55 Roman"/>
                        <a:ea typeface="Calibri" panose="020F0502020204030204" pitchFamily="34" charset="0"/>
                        <a:cs typeface="Avenir LT Std 55 Roman"/>
                      </a:endParaRPr>
                    </a:p>
                  </a:txBody>
                  <a:tcPr marL="68580" marR="68580" marT="0" marB="0"/>
                </a:tc>
                <a:extLst>
                  <a:ext uri="{0D108BD9-81ED-4DB2-BD59-A6C34878D82A}">
                    <a16:rowId xmlns:a16="http://schemas.microsoft.com/office/drawing/2014/main" val="3683334338"/>
                  </a:ext>
                </a:extLst>
              </a:tr>
              <a:tr h="493772">
                <a:tc>
                  <a:txBody>
                    <a:bodyPr/>
                    <a:lstStyle/>
                    <a:p>
                      <a:pPr marL="0" marR="0" algn="ctr">
                        <a:lnSpc>
                          <a:spcPct val="115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Avenir LT Std 55 Roman"/>
                        </a:rPr>
                        <a:t>1 </a:t>
                      </a:r>
                      <a:endParaRPr lang="en-US" sz="1400" dirty="0">
                        <a:solidFill>
                          <a:srgbClr val="000000"/>
                        </a:solidFill>
                        <a:effectLst/>
                        <a:latin typeface="Avenir LT Std 55 Roman"/>
                        <a:ea typeface="Calibri" panose="020F0502020204030204" pitchFamily="34" charset="0"/>
                        <a:cs typeface="Avenir LT Std 55 Roman"/>
                      </a:endParaRPr>
                    </a:p>
                  </a:txBody>
                  <a:tcPr marL="68580" marR="68580" marT="0" marB="0" anchor="ctr"/>
                </a:tc>
                <a:tc>
                  <a:txBody>
                    <a:bodyPr/>
                    <a:lstStyle/>
                    <a:p>
                      <a:pPr marL="0" marR="0" algn="ctr">
                        <a:lnSpc>
                          <a:spcPct val="115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Avenir LT Std 55 Roman"/>
                        </a:rPr>
                        <a:t>Outpatient or Supportive Outpatient</a:t>
                      </a:r>
                      <a:endParaRPr lang="en-US" sz="1400" dirty="0">
                        <a:solidFill>
                          <a:srgbClr val="000000"/>
                        </a:solidFill>
                        <a:effectLst/>
                        <a:latin typeface="Avenir LT Std 55 Roman"/>
                        <a:ea typeface="Calibri" panose="020F0502020204030204" pitchFamily="34" charset="0"/>
                        <a:cs typeface="Avenir LT Std 55 Roman"/>
                      </a:endParaRPr>
                    </a:p>
                  </a:txBody>
                  <a:tcPr marL="68580" marR="68580" marT="0" marB="0"/>
                </a:tc>
                <a:tc>
                  <a:txBody>
                    <a:bodyPr/>
                    <a:lstStyle/>
                    <a:p>
                      <a:pPr marL="0" marR="0" algn="ctr">
                        <a:lnSpc>
                          <a:spcPct val="115000"/>
                        </a:lnSpc>
                        <a:spcBef>
                          <a:spcPts val="0"/>
                        </a:spcBef>
                        <a:spcAft>
                          <a:spcPts val="0"/>
                        </a:spcAft>
                      </a:pPr>
                      <a:r>
                        <a:rPr lang="en-US" sz="1400" dirty="0">
                          <a:solidFill>
                            <a:srgbClr val="000000"/>
                          </a:solidFill>
                          <a:effectLst/>
                          <a:latin typeface="Avenir LT Std 55 Roman"/>
                          <a:ea typeface="Calibri" panose="020F0502020204030204" pitchFamily="34" charset="0"/>
                          <a:cs typeface="Avenir LT Std 55 Roman"/>
                        </a:rPr>
                        <a:t>30-60 Days</a:t>
                      </a:r>
                    </a:p>
                    <a:p>
                      <a:pPr marL="0" marR="0" algn="ctr">
                        <a:lnSpc>
                          <a:spcPct val="115000"/>
                        </a:lnSpc>
                        <a:spcBef>
                          <a:spcPts val="0"/>
                        </a:spcBef>
                        <a:spcAft>
                          <a:spcPts val="0"/>
                        </a:spcAft>
                      </a:pPr>
                      <a:r>
                        <a:rPr lang="en-US" sz="1400" dirty="0">
                          <a:solidFill>
                            <a:srgbClr val="000000"/>
                          </a:solidFill>
                          <a:effectLst/>
                          <a:latin typeface="Avenir LT Std 55 Roman"/>
                          <a:ea typeface="Calibri" panose="020F0502020204030204" pitchFamily="34" charset="0"/>
                          <a:cs typeface="Avenir LT Std 55 Roman"/>
                        </a:rPr>
                        <a:t>1 -8 Hours weekly</a:t>
                      </a:r>
                    </a:p>
                  </a:txBody>
                  <a:tcPr marL="68580" marR="68580" marT="0" marB="0"/>
                </a:tc>
                <a:tc>
                  <a:txBody>
                    <a:bodyPr/>
                    <a:lstStyle/>
                    <a:p>
                      <a:pPr marL="0" marR="0" algn="ctr">
                        <a:lnSpc>
                          <a:spcPct val="115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Avenir LT Std 55 Roman"/>
                        </a:rPr>
                        <a:t>SUD - Mild/Moderate</a:t>
                      </a:r>
                      <a:endParaRPr lang="en-US" sz="1400" dirty="0">
                        <a:solidFill>
                          <a:srgbClr val="000000"/>
                        </a:solidFill>
                        <a:effectLst/>
                        <a:latin typeface="Avenir LT Std 55 Roman"/>
                        <a:ea typeface="Calibri" panose="020F0502020204030204" pitchFamily="34" charset="0"/>
                        <a:cs typeface="Avenir LT Std 55 Roman"/>
                      </a:endParaRPr>
                    </a:p>
                  </a:txBody>
                  <a:tcPr marL="68580" marR="68580" marT="0" marB="0"/>
                </a:tc>
                <a:extLst>
                  <a:ext uri="{0D108BD9-81ED-4DB2-BD59-A6C34878D82A}">
                    <a16:rowId xmlns:a16="http://schemas.microsoft.com/office/drawing/2014/main" val="270476372"/>
                  </a:ext>
                </a:extLst>
              </a:tr>
              <a:tr h="746648">
                <a:tc>
                  <a:txBody>
                    <a:bodyPr/>
                    <a:lstStyle/>
                    <a:p>
                      <a:pPr marL="0" marR="0" algn="ctr">
                        <a:lnSpc>
                          <a:spcPct val="115000"/>
                        </a:lnSpc>
                        <a:spcBef>
                          <a:spcPts val="0"/>
                        </a:spcBef>
                        <a:spcAft>
                          <a:spcPts val="0"/>
                        </a:spcAft>
                      </a:pPr>
                      <a:r>
                        <a:rPr lang="en-US" sz="1400">
                          <a:solidFill>
                            <a:srgbClr val="000000"/>
                          </a:solidFill>
                          <a:effectLst/>
                          <a:latin typeface="Arial" panose="020B0604020202020204" pitchFamily="34" charset="0"/>
                          <a:ea typeface="Calibri" panose="020F0502020204030204" pitchFamily="34" charset="0"/>
                          <a:cs typeface="Avenir LT Std 55 Roman"/>
                        </a:rPr>
                        <a:t>2.1 </a:t>
                      </a:r>
                      <a:endParaRPr lang="en-US" sz="1400">
                        <a:solidFill>
                          <a:srgbClr val="000000"/>
                        </a:solidFill>
                        <a:effectLst/>
                        <a:latin typeface="Avenir LT Std 55 Roman"/>
                        <a:ea typeface="Calibri" panose="020F0502020204030204" pitchFamily="34" charset="0"/>
                        <a:cs typeface="Avenir LT Std 55 Roman"/>
                      </a:endParaRPr>
                    </a:p>
                  </a:txBody>
                  <a:tcPr marL="68580" marR="68580" marT="0" marB="0" anchor="ctr"/>
                </a:tc>
                <a:tc>
                  <a:txBody>
                    <a:bodyPr/>
                    <a:lstStyle/>
                    <a:p>
                      <a:pPr marL="0" marR="0" algn="ctr">
                        <a:lnSpc>
                          <a:spcPct val="115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Avenir LT Std 55 Roman"/>
                        </a:rPr>
                        <a:t>Intensive Outpatient (IOP) </a:t>
                      </a:r>
                      <a:endParaRPr lang="en-US" sz="1400" dirty="0">
                        <a:solidFill>
                          <a:srgbClr val="000000"/>
                        </a:solidFill>
                        <a:effectLst/>
                        <a:latin typeface="Avenir LT Std 55 Roman"/>
                        <a:ea typeface="Calibri" panose="020F0502020204030204" pitchFamily="34" charset="0"/>
                        <a:cs typeface="Avenir LT Std 55 Roman"/>
                      </a:endParaRPr>
                    </a:p>
                  </a:txBody>
                  <a:tcPr marL="68580" marR="68580" marT="0" marB="0"/>
                </a:tc>
                <a:tc>
                  <a:txBody>
                    <a:bodyPr/>
                    <a:lstStyle/>
                    <a:p>
                      <a:pPr marL="0" marR="0" algn="ctr">
                        <a:lnSpc>
                          <a:spcPct val="115000"/>
                        </a:lnSpc>
                        <a:spcBef>
                          <a:spcPts val="0"/>
                        </a:spcBef>
                        <a:spcAft>
                          <a:spcPts val="0"/>
                        </a:spcAft>
                      </a:pPr>
                      <a:r>
                        <a:rPr lang="en-US" sz="1400" dirty="0">
                          <a:solidFill>
                            <a:srgbClr val="000000"/>
                          </a:solidFill>
                          <a:effectLst/>
                          <a:latin typeface="Avenir LT Std 55 Roman"/>
                          <a:ea typeface="Calibri" panose="020F0502020204030204" pitchFamily="34" charset="0"/>
                          <a:cs typeface="Avenir LT Std 55 Roman"/>
                        </a:rPr>
                        <a:t>30 days </a:t>
                      </a:r>
                    </a:p>
                    <a:p>
                      <a:pPr marL="0" marR="0" algn="ctr">
                        <a:lnSpc>
                          <a:spcPct val="115000"/>
                        </a:lnSpc>
                        <a:spcBef>
                          <a:spcPts val="0"/>
                        </a:spcBef>
                        <a:spcAft>
                          <a:spcPts val="0"/>
                        </a:spcAft>
                      </a:pPr>
                      <a:r>
                        <a:rPr lang="en-US" sz="1400" dirty="0">
                          <a:solidFill>
                            <a:srgbClr val="000000"/>
                          </a:solidFill>
                          <a:effectLst/>
                          <a:latin typeface="Avenir LT Std 55 Roman"/>
                          <a:ea typeface="Calibri" panose="020F0502020204030204" pitchFamily="34" charset="0"/>
                          <a:cs typeface="Avenir LT Std 55 Roman"/>
                        </a:rPr>
                        <a:t>9 hours weekly</a:t>
                      </a:r>
                    </a:p>
                  </a:txBody>
                  <a:tcPr marL="68580" marR="68580" marT="0" marB="0"/>
                </a:tc>
                <a:tc>
                  <a:txBody>
                    <a:bodyPr/>
                    <a:lstStyle/>
                    <a:p>
                      <a:pPr marL="0" marR="0" algn="ctr">
                        <a:lnSpc>
                          <a:spcPct val="115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Avenir LT Std 55 Roman"/>
                        </a:rPr>
                        <a:t>SUD - Mild/Moderate</a:t>
                      </a:r>
                    </a:p>
                    <a:p>
                      <a:pPr marL="0" marR="0" algn="ctr">
                        <a:lnSpc>
                          <a:spcPct val="115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Avenir LT Std 55 Roman"/>
                        </a:rPr>
                        <a:t> In some circumstances Severe if Substances with No risk for withdrawal and not Daily heavy use </a:t>
                      </a:r>
                      <a:endParaRPr lang="en-US" sz="1400" dirty="0">
                        <a:solidFill>
                          <a:srgbClr val="000000"/>
                        </a:solidFill>
                        <a:effectLst/>
                        <a:latin typeface="Avenir LT Std 55 Roman"/>
                        <a:ea typeface="Calibri" panose="020F0502020204030204" pitchFamily="34" charset="0"/>
                        <a:cs typeface="Avenir LT Std 55 Roman"/>
                      </a:endParaRPr>
                    </a:p>
                  </a:txBody>
                  <a:tcPr marL="68580" marR="68580" marT="0" marB="0"/>
                </a:tc>
                <a:extLst>
                  <a:ext uri="{0D108BD9-81ED-4DB2-BD59-A6C34878D82A}">
                    <a16:rowId xmlns:a16="http://schemas.microsoft.com/office/drawing/2014/main" val="2289180719"/>
                  </a:ext>
                </a:extLst>
              </a:tr>
              <a:tr h="493772">
                <a:tc>
                  <a:txBody>
                    <a:bodyPr/>
                    <a:lstStyle/>
                    <a:p>
                      <a:pPr marL="0" marR="0" algn="ctr">
                        <a:lnSpc>
                          <a:spcPct val="115000"/>
                        </a:lnSpc>
                        <a:spcBef>
                          <a:spcPts val="0"/>
                        </a:spcBef>
                        <a:spcAft>
                          <a:spcPts val="0"/>
                        </a:spcAft>
                      </a:pPr>
                      <a:r>
                        <a:rPr lang="en-US" sz="1400">
                          <a:solidFill>
                            <a:srgbClr val="000000"/>
                          </a:solidFill>
                          <a:effectLst/>
                          <a:latin typeface="Arial" panose="020B0604020202020204" pitchFamily="34" charset="0"/>
                          <a:ea typeface="Calibri" panose="020F0502020204030204" pitchFamily="34" charset="0"/>
                          <a:cs typeface="Avenir LT Std 55 Roman"/>
                        </a:rPr>
                        <a:t>2.5 </a:t>
                      </a:r>
                      <a:endParaRPr lang="en-US" sz="1400">
                        <a:solidFill>
                          <a:srgbClr val="000000"/>
                        </a:solidFill>
                        <a:effectLst/>
                        <a:latin typeface="Avenir LT Std 55 Roman"/>
                        <a:ea typeface="Calibri" panose="020F0502020204030204" pitchFamily="34" charset="0"/>
                        <a:cs typeface="Avenir LT Std 55 Roman"/>
                      </a:endParaRPr>
                    </a:p>
                  </a:txBody>
                  <a:tcPr marL="68580" marR="68580" marT="0" marB="0" anchor="ctr"/>
                </a:tc>
                <a:tc>
                  <a:txBody>
                    <a:bodyPr/>
                    <a:lstStyle/>
                    <a:p>
                      <a:pPr marL="0" marR="0" algn="ctr">
                        <a:lnSpc>
                          <a:spcPct val="115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Avenir LT Std 55 Roman"/>
                        </a:rPr>
                        <a:t>Day Treatment/PHP</a:t>
                      </a:r>
                      <a:endParaRPr lang="en-US" sz="1400" dirty="0">
                        <a:solidFill>
                          <a:srgbClr val="000000"/>
                        </a:solidFill>
                        <a:effectLst/>
                        <a:latin typeface="Avenir LT Std 55 Roman"/>
                        <a:ea typeface="Calibri" panose="020F0502020204030204" pitchFamily="34" charset="0"/>
                        <a:cs typeface="Avenir LT Std 55 Roman"/>
                      </a:endParaRPr>
                    </a:p>
                  </a:txBody>
                  <a:tcPr marL="68580" marR="68580" marT="0" marB="0"/>
                </a:tc>
                <a:tc>
                  <a:txBody>
                    <a:bodyPr/>
                    <a:lstStyle/>
                    <a:p>
                      <a:pPr marL="0" marR="0" algn="ctr">
                        <a:lnSpc>
                          <a:spcPct val="115000"/>
                        </a:lnSpc>
                        <a:spcBef>
                          <a:spcPts val="0"/>
                        </a:spcBef>
                        <a:spcAft>
                          <a:spcPts val="0"/>
                        </a:spcAft>
                      </a:pPr>
                      <a:r>
                        <a:rPr lang="en-US" sz="1400" dirty="0">
                          <a:solidFill>
                            <a:srgbClr val="000000"/>
                          </a:solidFill>
                          <a:effectLst/>
                          <a:latin typeface="Avenir LT Std 55 Roman"/>
                          <a:ea typeface="Calibri" panose="020F0502020204030204" pitchFamily="34" charset="0"/>
                          <a:cs typeface="Avenir LT Std 55 Roman"/>
                        </a:rPr>
                        <a:t>2-3 weeks</a:t>
                      </a:r>
                    </a:p>
                    <a:p>
                      <a:pPr marL="0" marR="0" algn="ctr">
                        <a:lnSpc>
                          <a:spcPct val="115000"/>
                        </a:lnSpc>
                        <a:spcBef>
                          <a:spcPts val="0"/>
                        </a:spcBef>
                        <a:spcAft>
                          <a:spcPts val="0"/>
                        </a:spcAft>
                      </a:pPr>
                      <a:r>
                        <a:rPr lang="en-US" sz="1400" dirty="0">
                          <a:solidFill>
                            <a:srgbClr val="000000"/>
                          </a:solidFill>
                          <a:effectLst/>
                          <a:latin typeface="Avenir LT Std 55 Roman"/>
                          <a:ea typeface="Calibri" panose="020F0502020204030204" pitchFamily="34" charset="0"/>
                          <a:cs typeface="Avenir LT Std 55 Roman"/>
                        </a:rPr>
                        <a:t>18 Hours weekly</a:t>
                      </a:r>
                    </a:p>
                  </a:txBody>
                  <a:tcPr marL="68580" marR="68580" marT="0" marB="0"/>
                </a:tc>
                <a:tc>
                  <a:txBody>
                    <a:bodyPr/>
                    <a:lstStyle/>
                    <a:p>
                      <a:pPr marL="0" marR="0" algn="ctr">
                        <a:lnSpc>
                          <a:spcPct val="115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Avenir LT Std 55 Roman"/>
                        </a:rPr>
                        <a:t>SUD - Moderate/ Severe</a:t>
                      </a:r>
                      <a:endParaRPr lang="en-US" sz="1400" dirty="0">
                        <a:solidFill>
                          <a:srgbClr val="000000"/>
                        </a:solidFill>
                        <a:effectLst/>
                        <a:latin typeface="Avenir LT Std 55 Roman"/>
                        <a:ea typeface="Calibri" panose="020F0502020204030204" pitchFamily="34" charset="0"/>
                        <a:cs typeface="Avenir LT Std 55 Roman"/>
                      </a:endParaRPr>
                    </a:p>
                  </a:txBody>
                  <a:tcPr marL="68580" marR="68580" marT="0" marB="0"/>
                </a:tc>
                <a:extLst>
                  <a:ext uri="{0D108BD9-81ED-4DB2-BD59-A6C34878D82A}">
                    <a16:rowId xmlns:a16="http://schemas.microsoft.com/office/drawing/2014/main" val="589075788"/>
                  </a:ext>
                </a:extLst>
              </a:tr>
              <a:tr h="493772">
                <a:tc>
                  <a:txBody>
                    <a:bodyPr/>
                    <a:lstStyle/>
                    <a:p>
                      <a:pPr marL="0" marR="0" algn="ctr">
                        <a:lnSpc>
                          <a:spcPct val="115000"/>
                        </a:lnSpc>
                        <a:spcBef>
                          <a:spcPts val="0"/>
                        </a:spcBef>
                        <a:spcAft>
                          <a:spcPts val="0"/>
                        </a:spcAft>
                      </a:pPr>
                      <a:r>
                        <a:rPr lang="en-US" sz="1400">
                          <a:solidFill>
                            <a:srgbClr val="000000"/>
                          </a:solidFill>
                          <a:effectLst/>
                          <a:latin typeface="Arial" panose="020B0604020202020204" pitchFamily="34" charset="0"/>
                          <a:ea typeface="Calibri" panose="020F0502020204030204" pitchFamily="34" charset="0"/>
                          <a:cs typeface="Avenir LT Std 55 Roman"/>
                        </a:rPr>
                        <a:t>3.1 </a:t>
                      </a:r>
                      <a:endParaRPr lang="en-US" sz="1400">
                        <a:solidFill>
                          <a:srgbClr val="000000"/>
                        </a:solidFill>
                        <a:effectLst/>
                        <a:latin typeface="Avenir LT Std 55 Roman"/>
                        <a:ea typeface="Calibri" panose="020F0502020204030204" pitchFamily="34" charset="0"/>
                        <a:cs typeface="Avenir LT Std 55 Roman"/>
                      </a:endParaRPr>
                    </a:p>
                  </a:txBody>
                  <a:tcPr marL="68580" marR="68580" marT="0" marB="0" anchor="ctr"/>
                </a:tc>
                <a:tc>
                  <a:txBody>
                    <a:bodyPr/>
                    <a:lstStyle/>
                    <a:p>
                      <a:pPr marL="0" marR="0" algn="ctr">
                        <a:lnSpc>
                          <a:spcPct val="115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Avenir LT Std 55 Roman"/>
                        </a:rPr>
                        <a:t>Residential </a:t>
                      </a:r>
                    </a:p>
                    <a:p>
                      <a:pPr marL="0" marR="0" algn="ctr">
                        <a:lnSpc>
                          <a:spcPct val="115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Avenir LT Std 55 Roman"/>
                        </a:rPr>
                        <a:t>Clinically Managed Low Intensity</a:t>
                      </a:r>
                      <a:endParaRPr lang="en-US" sz="1400" dirty="0">
                        <a:solidFill>
                          <a:srgbClr val="000000"/>
                        </a:solidFill>
                        <a:effectLst/>
                        <a:latin typeface="Avenir LT Std 55 Roman"/>
                        <a:ea typeface="Calibri" panose="020F0502020204030204" pitchFamily="34" charset="0"/>
                        <a:cs typeface="Avenir LT Std 55 Roman"/>
                      </a:endParaRPr>
                    </a:p>
                  </a:txBody>
                  <a:tcPr marL="68580" marR="68580" marT="0" marB="0"/>
                </a:tc>
                <a:tc>
                  <a:txBody>
                    <a:bodyPr/>
                    <a:lstStyle/>
                    <a:p>
                      <a:pPr marL="0" marR="0" algn="ctr">
                        <a:lnSpc>
                          <a:spcPct val="115000"/>
                        </a:lnSpc>
                        <a:spcBef>
                          <a:spcPts val="0"/>
                        </a:spcBef>
                        <a:spcAft>
                          <a:spcPts val="0"/>
                        </a:spcAft>
                      </a:pPr>
                      <a:r>
                        <a:rPr lang="en-US" sz="1400" dirty="0">
                          <a:solidFill>
                            <a:srgbClr val="000000"/>
                          </a:solidFill>
                          <a:effectLst/>
                          <a:latin typeface="Avenir LT Std 55 Roman"/>
                          <a:ea typeface="Calibri" panose="020F0502020204030204" pitchFamily="34" charset="0"/>
                          <a:cs typeface="Avenir LT Std 55 Roman"/>
                        </a:rPr>
                        <a:t>30 days</a:t>
                      </a:r>
                    </a:p>
                    <a:p>
                      <a:pPr marL="0" marR="0" algn="ctr">
                        <a:lnSpc>
                          <a:spcPct val="115000"/>
                        </a:lnSpc>
                        <a:spcBef>
                          <a:spcPts val="0"/>
                        </a:spcBef>
                        <a:spcAft>
                          <a:spcPts val="0"/>
                        </a:spcAft>
                      </a:pPr>
                      <a:r>
                        <a:rPr lang="en-US" sz="1400" dirty="0">
                          <a:solidFill>
                            <a:srgbClr val="000000"/>
                          </a:solidFill>
                          <a:effectLst/>
                          <a:latin typeface="Avenir LT Std 55 Roman"/>
                          <a:ea typeface="Calibri" panose="020F0502020204030204" pitchFamily="34" charset="0"/>
                          <a:cs typeface="Avenir LT Std 55 Roman"/>
                        </a:rPr>
                        <a:t>24 hours a day</a:t>
                      </a:r>
                    </a:p>
                  </a:txBody>
                  <a:tcPr marL="68580" marR="68580" marT="0" marB="0"/>
                </a:tc>
                <a:tc>
                  <a:txBody>
                    <a:bodyPr/>
                    <a:lstStyle/>
                    <a:p>
                      <a:pPr marL="0" marR="0" algn="ctr">
                        <a:lnSpc>
                          <a:spcPct val="115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Avenir LT Std 55 Roman"/>
                        </a:rPr>
                        <a:t>SUD - Severe</a:t>
                      </a:r>
                      <a:endParaRPr lang="en-US" sz="1400" dirty="0">
                        <a:solidFill>
                          <a:srgbClr val="000000"/>
                        </a:solidFill>
                        <a:effectLst/>
                        <a:latin typeface="Avenir LT Std 55 Roman"/>
                        <a:ea typeface="Calibri" panose="020F0502020204030204" pitchFamily="34" charset="0"/>
                        <a:cs typeface="Avenir LT Std 55 Roman"/>
                      </a:endParaRPr>
                    </a:p>
                  </a:txBody>
                  <a:tcPr marL="68580" marR="68580" marT="0" marB="0"/>
                </a:tc>
                <a:extLst>
                  <a:ext uri="{0D108BD9-81ED-4DB2-BD59-A6C34878D82A}">
                    <a16:rowId xmlns:a16="http://schemas.microsoft.com/office/drawing/2014/main" val="2307531127"/>
                  </a:ext>
                </a:extLst>
              </a:tr>
              <a:tr h="748106">
                <a:tc>
                  <a:txBody>
                    <a:bodyPr/>
                    <a:lstStyle/>
                    <a:p>
                      <a:pPr marL="0" marR="0" algn="ctr">
                        <a:lnSpc>
                          <a:spcPct val="115000"/>
                        </a:lnSpc>
                        <a:spcBef>
                          <a:spcPts val="0"/>
                        </a:spcBef>
                        <a:spcAft>
                          <a:spcPts val="0"/>
                        </a:spcAft>
                      </a:pPr>
                      <a:r>
                        <a:rPr lang="en-US" sz="1400">
                          <a:solidFill>
                            <a:srgbClr val="000000"/>
                          </a:solidFill>
                          <a:effectLst/>
                          <a:latin typeface="Arial" panose="020B0604020202020204" pitchFamily="34" charset="0"/>
                          <a:ea typeface="Calibri" panose="020F0502020204030204" pitchFamily="34" charset="0"/>
                          <a:cs typeface="Avenir LT Std 55 Roman"/>
                        </a:rPr>
                        <a:t>3.3 </a:t>
                      </a:r>
                      <a:endParaRPr lang="en-US" sz="1400">
                        <a:solidFill>
                          <a:srgbClr val="000000"/>
                        </a:solidFill>
                        <a:effectLst/>
                        <a:latin typeface="Avenir LT Std 55 Roman"/>
                        <a:ea typeface="Calibri" panose="020F0502020204030204" pitchFamily="34" charset="0"/>
                        <a:cs typeface="Avenir LT Std 55 Roman"/>
                      </a:endParaRPr>
                    </a:p>
                  </a:txBody>
                  <a:tcPr marL="68580" marR="68580" marT="0" marB="0" anchor="ctr"/>
                </a:tc>
                <a:tc>
                  <a:txBody>
                    <a:bodyPr/>
                    <a:lstStyle/>
                    <a:p>
                      <a:pPr marL="0" marR="0" algn="ctr">
                        <a:lnSpc>
                          <a:spcPct val="115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Avenir LT Std 55 Roman"/>
                        </a:rPr>
                        <a:t>Residential </a:t>
                      </a:r>
                    </a:p>
                    <a:p>
                      <a:pPr marL="0" marR="0" algn="ctr">
                        <a:lnSpc>
                          <a:spcPct val="115000"/>
                        </a:lnSpc>
                        <a:spcBef>
                          <a:spcPts val="0"/>
                        </a:spcBef>
                        <a:spcAft>
                          <a:spcPts val="0"/>
                        </a:spcAft>
                      </a:pPr>
                      <a:r>
                        <a:rPr lang="en-US" sz="1400" kern="1200" dirty="0">
                          <a:solidFill>
                            <a:schemeClr val="dk1"/>
                          </a:solidFill>
                          <a:effectLst/>
                          <a:latin typeface="+mn-lt"/>
                          <a:ea typeface="+mn-ea"/>
                          <a:cs typeface="+mn-cs"/>
                        </a:rPr>
                        <a:t>Clinically Managed Population-specific High-intensity</a:t>
                      </a:r>
                      <a:endParaRPr lang="en-US" sz="1400" dirty="0">
                        <a:solidFill>
                          <a:srgbClr val="000000"/>
                        </a:solidFill>
                        <a:effectLst/>
                        <a:latin typeface="Avenir LT Std 55 Roman"/>
                        <a:ea typeface="Calibri" panose="020F0502020204030204" pitchFamily="34" charset="0"/>
                        <a:cs typeface="Avenir LT Std 55 Roman"/>
                      </a:endParaRPr>
                    </a:p>
                  </a:txBody>
                  <a:tcPr marL="68580" marR="68580" marT="0" marB="0"/>
                </a:tc>
                <a:tc>
                  <a:txBody>
                    <a:bodyPr/>
                    <a:lstStyle/>
                    <a:p>
                      <a:pPr marL="0" marR="0" algn="ctr">
                        <a:lnSpc>
                          <a:spcPct val="115000"/>
                        </a:lnSpc>
                        <a:spcBef>
                          <a:spcPts val="0"/>
                        </a:spcBef>
                        <a:spcAft>
                          <a:spcPts val="0"/>
                        </a:spcAft>
                      </a:pPr>
                      <a:r>
                        <a:rPr lang="en-US" sz="1400" dirty="0">
                          <a:solidFill>
                            <a:srgbClr val="000000"/>
                          </a:solidFill>
                          <a:effectLst/>
                          <a:latin typeface="Avenir LT Std 55 Roman"/>
                          <a:ea typeface="Calibri" panose="020F0502020204030204" pitchFamily="34" charset="0"/>
                          <a:cs typeface="Avenir LT Std 55 Roman"/>
                        </a:rPr>
                        <a:t>30 days</a:t>
                      </a:r>
                    </a:p>
                    <a:p>
                      <a:pPr marL="0" marR="0" algn="ctr">
                        <a:lnSpc>
                          <a:spcPct val="115000"/>
                        </a:lnSpc>
                        <a:spcBef>
                          <a:spcPts val="0"/>
                        </a:spcBef>
                        <a:spcAft>
                          <a:spcPts val="0"/>
                        </a:spcAft>
                      </a:pPr>
                      <a:r>
                        <a:rPr lang="en-US" sz="1400" dirty="0">
                          <a:solidFill>
                            <a:srgbClr val="000000"/>
                          </a:solidFill>
                          <a:effectLst/>
                          <a:latin typeface="Avenir LT Std 55 Roman"/>
                          <a:ea typeface="Calibri" panose="020F0502020204030204" pitchFamily="34" charset="0"/>
                          <a:cs typeface="Avenir LT Std 55 Roman"/>
                        </a:rPr>
                        <a:t>24 hours a day</a:t>
                      </a:r>
                    </a:p>
                    <a:p>
                      <a:pPr marL="0" marR="0" algn="ctr">
                        <a:lnSpc>
                          <a:spcPct val="115000"/>
                        </a:lnSpc>
                        <a:spcBef>
                          <a:spcPts val="0"/>
                        </a:spcBef>
                        <a:spcAft>
                          <a:spcPts val="0"/>
                        </a:spcAft>
                      </a:pPr>
                      <a:endParaRPr lang="en-US" sz="1400" dirty="0">
                        <a:solidFill>
                          <a:srgbClr val="000000"/>
                        </a:solidFill>
                        <a:effectLst/>
                        <a:latin typeface="Avenir LT Std 55 Roman"/>
                        <a:ea typeface="Calibri" panose="020F0502020204030204" pitchFamily="34" charset="0"/>
                        <a:cs typeface="Avenir LT Std 55 Roman"/>
                      </a:endParaRPr>
                    </a:p>
                  </a:txBody>
                  <a:tcPr marL="68580" marR="68580" marT="0" marB="0"/>
                </a:tc>
                <a:tc>
                  <a:txBody>
                    <a:bodyPr/>
                    <a:lstStyle/>
                    <a:p>
                      <a:pPr marL="0" marR="0" algn="ctr">
                        <a:lnSpc>
                          <a:spcPct val="115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Avenir LT Std 55 Roman"/>
                        </a:rPr>
                        <a:t>SUD - Severe</a:t>
                      </a:r>
                      <a:endParaRPr lang="en-US" sz="1400" dirty="0">
                        <a:solidFill>
                          <a:srgbClr val="000000"/>
                        </a:solidFill>
                        <a:effectLst/>
                        <a:latin typeface="Avenir LT Std 55 Roman"/>
                        <a:ea typeface="Calibri" panose="020F0502020204030204" pitchFamily="34" charset="0"/>
                        <a:cs typeface="Avenir LT Std 55 Roman"/>
                      </a:endParaRPr>
                    </a:p>
                  </a:txBody>
                  <a:tcPr marL="68580" marR="68580" marT="0" marB="0"/>
                </a:tc>
                <a:extLst>
                  <a:ext uri="{0D108BD9-81ED-4DB2-BD59-A6C34878D82A}">
                    <a16:rowId xmlns:a16="http://schemas.microsoft.com/office/drawing/2014/main" val="2330329588"/>
                  </a:ext>
                </a:extLst>
              </a:tr>
              <a:tr h="748106">
                <a:tc>
                  <a:txBody>
                    <a:bodyPr/>
                    <a:lstStyle/>
                    <a:p>
                      <a:pPr marL="0" marR="0" algn="ctr">
                        <a:lnSpc>
                          <a:spcPct val="115000"/>
                        </a:lnSpc>
                        <a:spcBef>
                          <a:spcPts val="0"/>
                        </a:spcBef>
                        <a:spcAft>
                          <a:spcPts val="0"/>
                        </a:spcAft>
                      </a:pPr>
                      <a:r>
                        <a:rPr lang="en-US" sz="1400">
                          <a:solidFill>
                            <a:srgbClr val="000000"/>
                          </a:solidFill>
                          <a:effectLst/>
                          <a:latin typeface="Arial" panose="020B0604020202020204" pitchFamily="34" charset="0"/>
                          <a:ea typeface="Calibri" panose="020F0502020204030204" pitchFamily="34" charset="0"/>
                          <a:cs typeface="Avenir LT Std 55 Roman"/>
                        </a:rPr>
                        <a:t>3.5 </a:t>
                      </a:r>
                      <a:endParaRPr lang="en-US" sz="1400">
                        <a:solidFill>
                          <a:srgbClr val="000000"/>
                        </a:solidFill>
                        <a:effectLst/>
                        <a:latin typeface="Avenir LT Std 55 Roman"/>
                        <a:ea typeface="Calibri" panose="020F0502020204030204" pitchFamily="34" charset="0"/>
                        <a:cs typeface="Avenir LT Std 55 Roman"/>
                      </a:endParaRPr>
                    </a:p>
                  </a:txBody>
                  <a:tcPr marL="68580" marR="68580" marT="0" marB="0" anchor="ctr"/>
                </a:tc>
                <a:tc>
                  <a:txBody>
                    <a:bodyPr/>
                    <a:lstStyle/>
                    <a:p>
                      <a:pPr marL="0" marR="0" algn="ctr">
                        <a:lnSpc>
                          <a:spcPct val="115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Avenir LT Std 55 Roman"/>
                        </a:rPr>
                        <a:t>Residential</a:t>
                      </a:r>
                    </a:p>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kern="1200" dirty="0">
                          <a:solidFill>
                            <a:schemeClr val="dk1"/>
                          </a:solidFill>
                          <a:effectLst/>
                          <a:latin typeface="+mn-lt"/>
                          <a:ea typeface="+mn-ea"/>
                          <a:cs typeface="+mn-cs"/>
                        </a:rPr>
                        <a:t>Clinically Managed Population-specific High-intensity</a:t>
                      </a:r>
                      <a:endParaRPr lang="en-US" sz="1400" dirty="0">
                        <a:solidFill>
                          <a:srgbClr val="000000"/>
                        </a:solidFill>
                        <a:effectLst/>
                        <a:latin typeface="Avenir LT Std 55 Roman"/>
                        <a:ea typeface="Calibri" panose="020F0502020204030204" pitchFamily="34" charset="0"/>
                        <a:cs typeface="Avenir LT Std 55 Roman"/>
                      </a:endParaRPr>
                    </a:p>
                  </a:txBody>
                  <a:tcPr marL="68580" marR="68580" marT="0" marB="0"/>
                </a:tc>
                <a:tc>
                  <a:txBody>
                    <a:bodyPr/>
                    <a:lstStyle/>
                    <a:p>
                      <a:pPr marL="0" marR="0" algn="ctr">
                        <a:lnSpc>
                          <a:spcPct val="115000"/>
                        </a:lnSpc>
                        <a:spcBef>
                          <a:spcPts val="0"/>
                        </a:spcBef>
                        <a:spcAft>
                          <a:spcPts val="0"/>
                        </a:spcAft>
                      </a:pPr>
                      <a:r>
                        <a:rPr lang="en-US" sz="1400" dirty="0">
                          <a:solidFill>
                            <a:srgbClr val="000000"/>
                          </a:solidFill>
                          <a:effectLst/>
                          <a:latin typeface="Avenir LT Std 55 Roman"/>
                          <a:ea typeface="Calibri" panose="020F0502020204030204" pitchFamily="34" charset="0"/>
                          <a:cs typeface="Avenir LT Std 55 Roman"/>
                        </a:rPr>
                        <a:t>30 days</a:t>
                      </a:r>
                    </a:p>
                    <a:p>
                      <a:pPr marL="0" marR="0" algn="ctr">
                        <a:lnSpc>
                          <a:spcPct val="115000"/>
                        </a:lnSpc>
                        <a:spcBef>
                          <a:spcPts val="0"/>
                        </a:spcBef>
                        <a:spcAft>
                          <a:spcPts val="0"/>
                        </a:spcAft>
                      </a:pPr>
                      <a:r>
                        <a:rPr lang="en-US" sz="1400" dirty="0">
                          <a:solidFill>
                            <a:srgbClr val="000000"/>
                          </a:solidFill>
                          <a:effectLst/>
                          <a:latin typeface="Avenir LT Std 55 Roman"/>
                          <a:ea typeface="Calibri" panose="020F0502020204030204" pitchFamily="34" charset="0"/>
                          <a:cs typeface="Avenir LT Std 55 Roman"/>
                        </a:rPr>
                        <a:t>24 hours a day</a:t>
                      </a:r>
                    </a:p>
                    <a:p>
                      <a:pPr marL="0" marR="0" algn="ctr">
                        <a:lnSpc>
                          <a:spcPct val="115000"/>
                        </a:lnSpc>
                        <a:spcBef>
                          <a:spcPts val="0"/>
                        </a:spcBef>
                        <a:spcAft>
                          <a:spcPts val="0"/>
                        </a:spcAft>
                      </a:pPr>
                      <a:endParaRPr lang="en-US" sz="1400" dirty="0">
                        <a:solidFill>
                          <a:srgbClr val="000000"/>
                        </a:solidFill>
                        <a:effectLst/>
                        <a:latin typeface="Avenir LT Std 55 Roman"/>
                        <a:ea typeface="Calibri" panose="020F0502020204030204" pitchFamily="34" charset="0"/>
                        <a:cs typeface="Avenir LT Std 55 Roman"/>
                      </a:endParaRPr>
                    </a:p>
                  </a:txBody>
                  <a:tcPr marL="68580" marR="68580" marT="0" marB="0"/>
                </a:tc>
                <a:tc>
                  <a:txBody>
                    <a:bodyPr/>
                    <a:lstStyle/>
                    <a:p>
                      <a:pPr marL="0" marR="0" algn="ctr">
                        <a:lnSpc>
                          <a:spcPct val="115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Avenir LT Std 55 Roman"/>
                        </a:rPr>
                        <a:t>SUD - Severe</a:t>
                      </a:r>
                      <a:endParaRPr lang="en-US" sz="1400" dirty="0">
                        <a:solidFill>
                          <a:srgbClr val="000000"/>
                        </a:solidFill>
                        <a:effectLst/>
                        <a:latin typeface="Avenir LT Std 55 Roman"/>
                        <a:ea typeface="Calibri" panose="020F0502020204030204" pitchFamily="34" charset="0"/>
                        <a:cs typeface="Avenir LT Std 55 Roman"/>
                      </a:endParaRPr>
                    </a:p>
                  </a:txBody>
                  <a:tcPr marL="68580" marR="68580" marT="0" marB="0"/>
                </a:tc>
                <a:extLst>
                  <a:ext uri="{0D108BD9-81ED-4DB2-BD59-A6C34878D82A}">
                    <a16:rowId xmlns:a16="http://schemas.microsoft.com/office/drawing/2014/main" val="3422113327"/>
                  </a:ext>
                </a:extLst>
              </a:tr>
              <a:tr h="493772">
                <a:tc>
                  <a:txBody>
                    <a:bodyPr/>
                    <a:lstStyle/>
                    <a:p>
                      <a:pPr marL="0" marR="0" algn="ctr">
                        <a:lnSpc>
                          <a:spcPct val="115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Avenir LT Std 55 Roman"/>
                        </a:rPr>
                        <a:t>3.7 </a:t>
                      </a:r>
                      <a:endParaRPr lang="en-US" sz="1400" dirty="0">
                        <a:solidFill>
                          <a:srgbClr val="000000"/>
                        </a:solidFill>
                        <a:effectLst/>
                        <a:latin typeface="Avenir LT Std 55 Roman"/>
                        <a:ea typeface="Calibri" panose="020F0502020204030204" pitchFamily="34" charset="0"/>
                        <a:cs typeface="Avenir LT Std 55 Roman"/>
                      </a:endParaRPr>
                    </a:p>
                  </a:txBody>
                  <a:tcPr marL="68580" marR="68580" marT="0" marB="0" anchor="ctr"/>
                </a:tc>
                <a:tc>
                  <a:txBody>
                    <a:bodyPr/>
                    <a:lstStyle/>
                    <a:p>
                      <a:pPr marL="0" marR="0" algn="ctr">
                        <a:lnSpc>
                          <a:spcPct val="115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Avenir LT Std 55 Roman"/>
                        </a:rPr>
                        <a:t>Detox</a:t>
                      </a:r>
                    </a:p>
                    <a:p>
                      <a:pPr marL="0" marR="0" algn="ctr">
                        <a:lnSpc>
                          <a:spcPct val="115000"/>
                        </a:lnSpc>
                        <a:spcBef>
                          <a:spcPts val="0"/>
                        </a:spcBef>
                        <a:spcAft>
                          <a:spcPts val="0"/>
                        </a:spcAft>
                      </a:pPr>
                      <a:r>
                        <a:rPr lang="en-US" sz="1400" kern="1200" dirty="0">
                          <a:solidFill>
                            <a:schemeClr val="dk1"/>
                          </a:solidFill>
                          <a:effectLst/>
                          <a:latin typeface="+mn-lt"/>
                          <a:ea typeface="+mn-ea"/>
                          <a:cs typeface="+mn-cs"/>
                        </a:rPr>
                        <a:t>Medically Monitored Intensive Inpatient Services </a:t>
                      </a:r>
                      <a:endParaRPr lang="en-US" sz="1400" dirty="0">
                        <a:solidFill>
                          <a:srgbClr val="000000"/>
                        </a:solidFill>
                        <a:effectLst/>
                        <a:latin typeface="Avenir LT Std 55 Roman"/>
                        <a:ea typeface="Calibri" panose="020F0502020204030204" pitchFamily="34" charset="0"/>
                        <a:cs typeface="Avenir LT Std 55 Roman"/>
                      </a:endParaRPr>
                    </a:p>
                  </a:txBody>
                  <a:tcPr marL="68580" marR="68580" marT="0" marB="0"/>
                </a:tc>
                <a:tc>
                  <a:txBody>
                    <a:bodyPr/>
                    <a:lstStyle/>
                    <a:p>
                      <a:pPr marL="0" marR="0" algn="ctr">
                        <a:lnSpc>
                          <a:spcPct val="115000"/>
                        </a:lnSpc>
                        <a:spcBef>
                          <a:spcPts val="0"/>
                        </a:spcBef>
                        <a:spcAft>
                          <a:spcPts val="0"/>
                        </a:spcAft>
                      </a:pPr>
                      <a:r>
                        <a:rPr lang="en-US" sz="1400" dirty="0">
                          <a:solidFill>
                            <a:srgbClr val="000000"/>
                          </a:solidFill>
                          <a:effectLst/>
                          <a:latin typeface="Avenir LT Std 55 Roman"/>
                          <a:ea typeface="Calibri" panose="020F0502020204030204" pitchFamily="34" charset="0"/>
                          <a:cs typeface="Avenir LT Std 55 Roman"/>
                        </a:rPr>
                        <a:t>3-10 Days Per Admit Doc</a:t>
                      </a:r>
                    </a:p>
                  </a:txBody>
                  <a:tcPr marL="68580" marR="68580" marT="0" marB="0"/>
                </a:tc>
                <a:tc>
                  <a:txBody>
                    <a:bodyPr/>
                    <a:lstStyle/>
                    <a:p>
                      <a:pPr marL="0" marR="0" algn="ctr">
                        <a:lnSpc>
                          <a:spcPct val="115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Avenir LT Std 55 Roman"/>
                        </a:rPr>
                        <a:t>SUD - Severe</a:t>
                      </a:r>
                      <a:endParaRPr lang="en-US" sz="1400" dirty="0">
                        <a:solidFill>
                          <a:srgbClr val="000000"/>
                        </a:solidFill>
                        <a:effectLst/>
                        <a:latin typeface="Avenir LT Std 55 Roman"/>
                        <a:ea typeface="Calibri" panose="020F0502020204030204" pitchFamily="34" charset="0"/>
                        <a:cs typeface="Avenir LT Std 55 Roman"/>
                      </a:endParaRPr>
                    </a:p>
                  </a:txBody>
                  <a:tcPr marL="68580" marR="68580" marT="0" marB="0"/>
                </a:tc>
                <a:extLst>
                  <a:ext uri="{0D108BD9-81ED-4DB2-BD59-A6C34878D82A}">
                    <a16:rowId xmlns:a16="http://schemas.microsoft.com/office/drawing/2014/main" val="2022317523"/>
                  </a:ext>
                </a:extLst>
              </a:tr>
              <a:tr h="493772">
                <a:tc>
                  <a:txBody>
                    <a:bodyPr/>
                    <a:lstStyle/>
                    <a:p>
                      <a:pPr marL="0" marR="0" algn="ctr">
                        <a:lnSpc>
                          <a:spcPct val="115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Avenir LT Std 55 Roman"/>
                        </a:rPr>
                        <a:t>4 </a:t>
                      </a:r>
                      <a:endParaRPr lang="en-US" sz="1400" dirty="0">
                        <a:solidFill>
                          <a:srgbClr val="000000"/>
                        </a:solidFill>
                        <a:effectLst/>
                        <a:latin typeface="Avenir LT Std 55 Roman"/>
                        <a:ea typeface="Calibri" panose="020F0502020204030204" pitchFamily="34" charset="0"/>
                        <a:cs typeface="Avenir LT Std 55 Roman"/>
                      </a:endParaRPr>
                    </a:p>
                  </a:txBody>
                  <a:tcPr marL="68580" marR="68580" marT="0" marB="0" anchor="ctr"/>
                </a:tc>
                <a:tc>
                  <a:txBody>
                    <a:bodyPr/>
                    <a:lstStyle/>
                    <a:p>
                      <a:pPr marL="0" marR="0" algn="ctr">
                        <a:lnSpc>
                          <a:spcPct val="115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Avenir LT Std 55 Roman"/>
                        </a:rPr>
                        <a:t>Detox</a:t>
                      </a:r>
                    </a:p>
                    <a:p>
                      <a:pPr marL="0" marR="0" algn="ctr">
                        <a:lnSpc>
                          <a:spcPct val="115000"/>
                        </a:lnSpc>
                        <a:spcBef>
                          <a:spcPts val="0"/>
                        </a:spcBef>
                        <a:spcAft>
                          <a:spcPts val="0"/>
                        </a:spcAft>
                      </a:pPr>
                      <a:r>
                        <a:rPr lang="en-US" sz="1400" kern="1200" dirty="0">
                          <a:solidFill>
                            <a:schemeClr val="dk1"/>
                          </a:solidFill>
                          <a:effectLst/>
                          <a:latin typeface="+mn-lt"/>
                          <a:ea typeface="+mn-ea"/>
                          <a:cs typeface="+mn-cs"/>
                        </a:rPr>
                        <a:t>Medically Managed Intensive Inpatient Services</a:t>
                      </a:r>
                      <a:endParaRPr lang="en-US" sz="1400" dirty="0">
                        <a:solidFill>
                          <a:srgbClr val="000000"/>
                        </a:solidFill>
                        <a:effectLst/>
                        <a:latin typeface="Avenir LT Std 55 Roman"/>
                        <a:ea typeface="Calibri" panose="020F0502020204030204" pitchFamily="34" charset="0"/>
                        <a:cs typeface="Avenir LT Std 55 Roman"/>
                      </a:endParaRPr>
                    </a:p>
                  </a:txBody>
                  <a:tcPr marL="68580" marR="68580" marT="0" marB="0"/>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dirty="0">
                          <a:solidFill>
                            <a:srgbClr val="000000"/>
                          </a:solidFill>
                          <a:effectLst/>
                          <a:latin typeface="Avenir LT Std 55 Roman"/>
                          <a:ea typeface="Calibri" panose="020F0502020204030204" pitchFamily="34" charset="0"/>
                          <a:cs typeface="Avenir LT Std 55 Roman"/>
                        </a:rPr>
                        <a:t>3-10 Days Per Admit Doc</a:t>
                      </a:r>
                    </a:p>
                    <a:p>
                      <a:pPr marL="0" marR="0" algn="ctr">
                        <a:lnSpc>
                          <a:spcPct val="115000"/>
                        </a:lnSpc>
                        <a:spcBef>
                          <a:spcPts val="0"/>
                        </a:spcBef>
                        <a:spcAft>
                          <a:spcPts val="0"/>
                        </a:spcAft>
                      </a:pPr>
                      <a:endParaRPr lang="en-US" sz="1400" dirty="0">
                        <a:solidFill>
                          <a:srgbClr val="000000"/>
                        </a:solidFill>
                        <a:effectLst/>
                        <a:latin typeface="Avenir LT Std 55 Roman"/>
                        <a:ea typeface="Calibri" panose="020F0502020204030204" pitchFamily="34" charset="0"/>
                        <a:cs typeface="Avenir LT Std 55 Roman"/>
                      </a:endParaRPr>
                    </a:p>
                  </a:txBody>
                  <a:tcPr marL="68580" marR="68580" marT="0" marB="0"/>
                </a:tc>
                <a:tc>
                  <a:txBody>
                    <a:bodyPr/>
                    <a:lstStyle/>
                    <a:p>
                      <a:pPr marL="0" marR="0" algn="ctr">
                        <a:lnSpc>
                          <a:spcPct val="115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Avenir LT Std 55 Roman"/>
                        </a:rPr>
                        <a:t>SUD - Severe</a:t>
                      </a:r>
                      <a:endParaRPr lang="en-US" sz="1400" dirty="0">
                        <a:solidFill>
                          <a:srgbClr val="000000"/>
                        </a:solidFill>
                        <a:effectLst/>
                        <a:latin typeface="Avenir LT Std 55 Roman"/>
                        <a:ea typeface="Calibri" panose="020F0502020204030204" pitchFamily="34" charset="0"/>
                        <a:cs typeface="Avenir LT Std 55 Roman"/>
                      </a:endParaRPr>
                    </a:p>
                  </a:txBody>
                  <a:tcPr marL="68580" marR="68580" marT="0" marB="0"/>
                </a:tc>
                <a:extLst>
                  <a:ext uri="{0D108BD9-81ED-4DB2-BD59-A6C34878D82A}">
                    <a16:rowId xmlns:a16="http://schemas.microsoft.com/office/drawing/2014/main" val="324773144"/>
                  </a:ext>
                </a:extLst>
              </a:tr>
            </a:tbl>
          </a:graphicData>
        </a:graphic>
      </p:graphicFrame>
    </p:spTree>
    <p:extLst>
      <p:ext uri="{BB962C8B-B14F-4D97-AF65-F5344CB8AC3E}">
        <p14:creationId xmlns:p14="http://schemas.microsoft.com/office/powerpoint/2010/main" val="42095614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8BB5E-6ED8-4754-9E0B-12370FB523EB}"/>
              </a:ext>
            </a:extLst>
          </p:cNvPr>
          <p:cNvSpPr>
            <a:spLocks noGrp="1"/>
          </p:cNvSpPr>
          <p:nvPr>
            <p:ph type="title"/>
          </p:nvPr>
        </p:nvSpPr>
        <p:spPr>
          <a:xfrm>
            <a:off x="2130105" y="1712593"/>
            <a:ext cx="7772400" cy="1325563"/>
          </a:xfrm>
        </p:spPr>
        <p:txBody>
          <a:bodyPr>
            <a:normAutofit/>
          </a:bodyPr>
          <a:lstStyle/>
          <a:p>
            <a:pPr algn="ctr"/>
            <a:r>
              <a:rPr lang="en-US" sz="5400" dirty="0">
                <a:solidFill>
                  <a:schemeClr val="accent5">
                    <a:lumMod val="75000"/>
                  </a:schemeClr>
                </a:solidFill>
              </a:rPr>
              <a:t>Thank you for opportunity !</a:t>
            </a:r>
          </a:p>
        </p:txBody>
      </p:sp>
      <p:sp>
        <p:nvSpPr>
          <p:cNvPr id="3" name="Content Placeholder 2">
            <a:extLst>
              <a:ext uri="{FF2B5EF4-FFF2-40B4-BE49-F238E27FC236}">
                <a16:creationId xmlns:a16="http://schemas.microsoft.com/office/drawing/2014/main" id="{986A911A-2D68-4829-95DB-695726D083CD}"/>
              </a:ext>
            </a:extLst>
          </p:cNvPr>
          <p:cNvSpPr>
            <a:spLocks noGrp="1"/>
          </p:cNvSpPr>
          <p:nvPr>
            <p:ph idx="1"/>
          </p:nvPr>
        </p:nvSpPr>
        <p:spPr>
          <a:xfrm>
            <a:off x="838200" y="2054530"/>
            <a:ext cx="10515600" cy="4666945"/>
          </a:xfrm>
        </p:spPr>
        <p:txBody>
          <a:bodyPr/>
          <a:lstStyle/>
          <a:p>
            <a:pPr marL="0" indent="0">
              <a:buNone/>
            </a:pPr>
            <a:endParaRPr lang="en-US" dirty="0"/>
          </a:p>
          <a:p>
            <a:pPr marL="0" indent="0" algn="ctr">
              <a:buNone/>
            </a:pPr>
            <a:endParaRPr lang="en-US" dirty="0"/>
          </a:p>
          <a:p>
            <a:pPr marL="0" indent="0" algn="ctr">
              <a:buNone/>
            </a:pPr>
            <a:r>
              <a:rPr lang="en-US" dirty="0"/>
              <a:t>Questions? </a:t>
            </a:r>
          </a:p>
          <a:p>
            <a:pPr marL="0" indent="0">
              <a:buNone/>
            </a:pPr>
            <a:endParaRPr lang="en-US" dirty="0"/>
          </a:p>
          <a:p>
            <a:pPr marL="0" indent="0" algn="ctr">
              <a:buNone/>
            </a:pPr>
            <a:r>
              <a:rPr lang="en-US" sz="3600" dirty="0">
                <a:hlinkClick r:id="rId2"/>
              </a:rPr>
              <a:t>karrington@woodlandsrecoverycenters.com</a:t>
            </a:r>
            <a:endParaRPr lang="en-US" sz="3600" dirty="0"/>
          </a:p>
          <a:p>
            <a:pPr marL="0" indent="0" algn="ctr">
              <a:buNone/>
            </a:pPr>
            <a:r>
              <a:rPr lang="en-US" sz="3600" dirty="0">
                <a:solidFill>
                  <a:schemeClr val="accent5">
                    <a:lumMod val="75000"/>
                  </a:schemeClr>
                </a:solidFill>
              </a:rPr>
              <a:t>To reach Clinical Team at WRC or for Referrals </a:t>
            </a:r>
          </a:p>
          <a:p>
            <a:pPr marL="0" indent="0" algn="ctr">
              <a:buNone/>
            </a:pPr>
            <a:r>
              <a:rPr lang="en-US" sz="3600" dirty="0">
                <a:solidFill>
                  <a:schemeClr val="accent5">
                    <a:lumMod val="75000"/>
                  </a:schemeClr>
                </a:solidFill>
              </a:rPr>
              <a:t>Office: 409-299-8555</a:t>
            </a:r>
          </a:p>
          <a:p>
            <a:pPr marL="0" indent="0" algn="ctr">
              <a:buNone/>
            </a:pPr>
            <a:endParaRPr lang="en-US" sz="3600" dirty="0"/>
          </a:p>
        </p:txBody>
      </p:sp>
      <p:sp>
        <p:nvSpPr>
          <p:cNvPr id="4" name="Date Placeholder 3">
            <a:extLst>
              <a:ext uri="{FF2B5EF4-FFF2-40B4-BE49-F238E27FC236}">
                <a16:creationId xmlns:a16="http://schemas.microsoft.com/office/drawing/2014/main" id="{A46865D2-81B7-4ABA-8120-C8E16079756A}"/>
              </a:ext>
            </a:extLst>
          </p:cNvPr>
          <p:cNvSpPr>
            <a:spLocks noGrp="1"/>
          </p:cNvSpPr>
          <p:nvPr>
            <p:ph type="dt" sz="half" idx="10"/>
          </p:nvPr>
        </p:nvSpPr>
        <p:spPr/>
        <p:txBody>
          <a:bodyPr/>
          <a:lstStyle/>
          <a:p>
            <a:fld id="{78D41EAE-43F6-4792-AD72-E992C1504A14}" type="datetime1">
              <a:rPr lang="en-US" smtClean="0"/>
              <a:t>4/8/2022</a:t>
            </a:fld>
            <a:endParaRPr lang="en-US"/>
          </a:p>
        </p:txBody>
      </p:sp>
      <p:sp>
        <p:nvSpPr>
          <p:cNvPr id="5" name="Slide Number Placeholder 4">
            <a:extLst>
              <a:ext uri="{FF2B5EF4-FFF2-40B4-BE49-F238E27FC236}">
                <a16:creationId xmlns:a16="http://schemas.microsoft.com/office/drawing/2014/main" id="{DC335EDD-3CF1-43CF-8F62-88797BCA8299}"/>
              </a:ext>
            </a:extLst>
          </p:cNvPr>
          <p:cNvSpPr>
            <a:spLocks noGrp="1"/>
          </p:cNvSpPr>
          <p:nvPr>
            <p:ph type="sldNum" sz="quarter" idx="12"/>
          </p:nvPr>
        </p:nvSpPr>
        <p:spPr/>
        <p:txBody>
          <a:bodyPr/>
          <a:lstStyle/>
          <a:p>
            <a:fld id="{6936BA0D-41C5-4810-93A6-DC58350A903A}" type="slidenum">
              <a:rPr lang="en-US" smtClean="0"/>
              <a:t>49</a:t>
            </a:fld>
            <a:endParaRPr lang="en-US"/>
          </a:p>
        </p:txBody>
      </p:sp>
      <p:pic>
        <p:nvPicPr>
          <p:cNvPr id="6" name="Picture 5">
            <a:extLst>
              <a:ext uri="{FF2B5EF4-FFF2-40B4-BE49-F238E27FC236}">
                <a16:creationId xmlns:a16="http://schemas.microsoft.com/office/drawing/2014/main" id="{FD93D3C2-35E3-41C3-8F0C-B459CC5470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792" y="162551"/>
            <a:ext cx="3492672" cy="1550042"/>
          </a:xfrm>
          <a:prstGeom prst="rect">
            <a:avLst/>
          </a:prstGeom>
        </p:spPr>
      </p:pic>
    </p:spTree>
    <p:extLst>
      <p:ext uri="{BB962C8B-B14F-4D97-AF65-F5344CB8AC3E}">
        <p14:creationId xmlns:p14="http://schemas.microsoft.com/office/powerpoint/2010/main" val="3746738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
            <a:extLst>
              <a:ext uri="{FF2B5EF4-FFF2-40B4-BE49-F238E27FC236}">
                <a16:creationId xmlns:a16="http://schemas.microsoft.com/office/drawing/2014/main" id="{F9704344-8DF5-4DAC-AD93-F96EEE24F15E}"/>
              </a:ext>
            </a:extLst>
          </p:cNvPr>
          <p:cNvSpPr>
            <a:spLocks noGrp="1" noChangeArrowheads="1"/>
          </p:cNvSpPr>
          <p:nvPr>
            <p:ph type="body" sz="half" idx="2"/>
          </p:nvPr>
        </p:nvSpPr>
        <p:spPr>
          <a:xfrm>
            <a:off x="4724400" y="699247"/>
            <a:ext cx="6553200" cy="5396753"/>
          </a:xfrm>
        </p:spPr>
        <p:txBody>
          <a:bodyPr/>
          <a:lstStyle/>
          <a:p>
            <a:pPr algn="ctr" eaLnBrk="1" hangingPunct="1">
              <a:lnSpc>
                <a:spcPct val="90000"/>
              </a:lnSpc>
              <a:buFontTx/>
              <a:buNone/>
            </a:pPr>
            <a:r>
              <a:rPr lang="en-US" altLang="en-US" sz="4000" dirty="0">
                <a:solidFill>
                  <a:srgbClr val="FF0000"/>
                </a:solidFill>
                <a:latin typeface="Arial Narrow" panose="020B0606020202030204" pitchFamily="34" charset="0"/>
              </a:rPr>
              <a:t>“If the only tool </a:t>
            </a:r>
          </a:p>
          <a:p>
            <a:pPr algn="ctr" eaLnBrk="1" hangingPunct="1">
              <a:lnSpc>
                <a:spcPct val="90000"/>
              </a:lnSpc>
              <a:buFontTx/>
              <a:buNone/>
            </a:pPr>
            <a:r>
              <a:rPr lang="en-US" altLang="en-US" sz="4000" dirty="0">
                <a:solidFill>
                  <a:srgbClr val="FF0000"/>
                </a:solidFill>
                <a:latin typeface="Arial Narrow" panose="020B0606020202030204" pitchFamily="34" charset="0"/>
              </a:rPr>
              <a:t>you have is a</a:t>
            </a:r>
          </a:p>
          <a:p>
            <a:pPr algn="ctr" eaLnBrk="1" hangingPunct="1">
              <a:lnSpc>
                <a:spcPct val="90000"/>
              </a:lnSpc>
              <a:buFontTx/>
              <a:buNone/>
            </a:pPr>
            <a:r>
              <a:rPr lang="en-US" altLang="en-US" sz="4000" dirty="0">
                <a:solidFill>
                  <a:srgbClr val="FF0000"/>
                </a:solidFill>
                <a:latin typeface="Arial Narrow" panose="020B0606020202030204" pitchFamily="34" charset="0"/>
              </a:rPr>
              <a:t>hammer, you tend </a:t>
            </a:r>
          </a:p>
          <a:p>
            <a:pPr algn="ctr" eaLnBrk="1" hangingPunct="1">
              <a:lnSpc>
                <a:spcPct val="90000"/>
              </a:lnSpc>
              <a:buFontTx/>
              <a:buNone/>
            </a:pPr>
            <a:r>
              <a:rPr lang="en-US" altLang="en-US" sz="4000" dirty="0">
                <a:solidFill>
                  <a:srgbClr val="FF0000"/>
                </a:solidFill>
                <a:latin typeface="Arial Narrow" panose="020B0606020202030204" pitchFamily="34" charset="0"/>
              </a:rPr>
              <a:t>to see every </a:t>
            </a:r>
          </a:p>
          <a:p>
            <a:pPr algn="ctr" eaLnBrk="1" hangingPunct="1">
              <a:lnSpc>
                <a:spcPct val="90000"/>
              </a:lnSpc>
              <a:buFontTx/>
              <a:buNone/>
            </a:pPr>
            <a:r>
              <a:rPr lang="en-US" altLang="en-US" sz="4000" dirty="0">
                <a:solidFill>
                  <a:srgbClr val="FF0000"/>
                </a:solidFill>
                <a:latin typeface="Arial Narrow" panose="020B0606020202030204" pitchFamily="34" charset="0"/>
              </a:rPr>
              <a:t>problem as a nail.”</a:t>
            </a:r>
          </a:p>
          <a:p>
            <a:pPr algn="ctr" eaLnBrk="1" hangingPunct="1">
              <a:lnSpc>
                <a:spcPct val="90000"/>
              </a:lnSpc>
              <a:buFontTx/>
              <a:buNone/>
            </a:pPr>
            <a:endParaRPr lang="en-US" altLang="en-US" dirty="0">
              <a:solidFill>
                <a:srgbClr val="FF0000"/>
              </a:solidFill>
              <a:latin typeface="Arial Narrow" panose="020B0606020202030204" pitchFamily="34" charset="0"/>
            </a:endParaRPr>
          </a:p>
          <a:p>
            <a:pPr algn="ctr" eaLnBrk="1" hangingPunct="1">
              <a:lnSpc>
                <a:spcPct val="90000"/>
              </a:lnSpc>
              <a:buFontTx/>
              <a:buNone/>
            </a:pPr>
            <a:r>
              <a:rPr lang="en-US" altLang="en-US" dirty="0">
                <a:solidFill>
                  <a:srgbClr val="FF0000"/>
                </a:solidFill>
                <a:latin typeface="Arial Narrow" panose="020B0606020202030204" pitchFamily="34" charset="0"/>
              </a:rPr>
              <a:t>(Abraham Maslow)</a:t>
            </a:r>
            <a:endParaRPr lang="en-US" altLang="en-US" sz="4000" dirty="0">
              <a:latin typeface="Arial Narrow" panose="020B0606020202030204" pitchFamily="34" charset="0"/>
            </a:endParaRPr>
          </a:p>
          <a:p>
            <a:pPr algn="ctr" eaLnBrk="1" hangingPunct="1">
              <a:lnSpc>
                <a:spcPct val="90000"/>
              </a:lnSpc>
              <a:buFontTx/>
              <a:buNone/>
            </a:pPr>
            <a:endParaRPr lang="en-US" altLang="en-US" dirty="0">
              <a:latin typeface="Arial Narrow" panose="020B0606020202030204" pitchFamily="34" charset="0"/>
            </a:endParaRPr>
          </a:p>
        </p:txBody>
      </p:sp>
      <p:pic>
        <p:nvPicPr>
          <p:cNvPr id="3076" name="Picture 7">
            <a:extLst>
              <a:ext uri="{FF2B5EF4-FFF2-40B4-BE49-F238E27FC236}">
                <a16:creationId xmlns:a16="http://schemas.microsoft.com/office/drawing/2014/main" id="{5CF12DC0-8EAE-41A7-8327-854CC3B9A94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14400" y="864853"/>
            <a:ext cx="3810000" cy="3562350"/>
          </a:xfrm>
          <a:noFill/>
        </p:spPr>
      </p:pic>
      <p:sp>
        <p:nvSpPr>
          <p:cNvPr id="4" name="Date Placeholder 3">
            <a:extLst>
              <a:ext uri="{FF2B5EF4-FFF2-40B4-BE49-F238E27FC236}">
                <a16:creationId xmlns:a16="http://schemas.microsoft.com/office/drawing/2014/main" id="{086F3EA9-0C48-4D2C-811E-44F93B34E079}"/>
              </a:ext>
            </a:extLst>
          </p:cNvPr>
          <p:cNvSpPr>
            <a:spLocks noGrp="1"/>
          </p:cNvSpPr>
          <p:nvPr>
            <p:ph type="dt" sz="half" idx="10"/>
          </p:nvPr>
        </p:nvSpPr>
        <p:spPr/>
        <p:txBody>
          <a:bodyPr/>
          <a:lstStyle/>
          <a:p>
            <a:pPr>
              <a:defRPr/>
            </a:pPr>
            <a:fld id="{0B1812F3-8672-491D-933A-759AF9169FA4}" type="datetime1">
              <a:rPr lang="en-US" smtClean="0"/>
              <a:t>4/8/2022</a:t>
            </a:fld>
            <a:endParaRPr lang="en-US"/>
          </a:p>
        </p:txBody>
      </p:sp>
      <p:sp>
        <p:nvSpPr>
          <p:cNvPr id="5" name="Slide Number Placeholder 4">
            <a:extLst>
              <a:ext uri="{FF2B5EF4-FFF2-40B4-BE49-F238E27FC236}">
                <a16:creationId xmlns:a16="http://schemas.microsoft.com/office/drawing/2014/main" id="{B1FF7080-CEE0-4183-9C5C-F263853ED673}"/>
              </a:ext>
            </a:extLst>
          </p:cNvPr>
          <p:cNvSpPr>
            <a:spLocks noGrp="1"/>
          </p:cNvSpPr>
          <p:nvPr>
            <p:ph type="sldNum" sz="quarter" idx="12"/>
          </p:nvPr>
        </p:nvSpPr>
        <p:spPr/>
        <p:txBody>
          <a:bodyPr/>
          <a:lstStyle/>
          <a:p>
            <a:fld id="{127ADD26-F9AF-490F-B61B-0CFAA0559162}" type="slidenum">
              <a:rPr lang="en-US" altLang="en-US" smtClean="0"/>
              <a:pPr/>
              <a:t>5</a:t>
            </a:fld>
            <a:endParaRPr lang="en-US" altLang="en-US"/>
          </a:p>
        </p:txBody>
      </p:sp>
      <p:sp>
        <p:nvSpPr>
          <p:cNvPr id="7" name="TextBox 6">
            <a:extLst>
              <a:ext uri="{FF2B5EF4-FFF2-40B4-BE49-F238E27FC236}">
                <a16:creationId xmlns:a16="http://schemas.microsoft.com/office/drawing/2014/main" id="{9216F5C8-F86C-4F39-851D-A2B16F68CCF4}"/>
              </a:ext>
            </a:extLst>
          </p:cNvPr>
          <p:cNvSpPr txBox="1"/>
          <p:nvPr/>
        </p:nvSpPr>
        <p:spPr>
          <a:xfrm>
            <a:off x="1744533" y="5584805"/>
            <a:ext cx="8977255" cy="523220"/>
          </a:xfrm>
          <a:prstGeom prst="rect">
            <a:avLst/>
          </a:prstGeom>
          <a:noFill/>
        </p:spPr>
        <p:txBody>
          <a:bodyPr wrap="square" rtlCol="0">
            <a:spAutoFit/>
          </a:bodyPr>
          <a:lstStyle/>
          <a:p>
            <a:r>
              <a:rPr lang="en-US" sz="2800" dirty="0"/>
              <a:t>Are we often too quick to judge based on past experience?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213C67-A875-44DD-8D2E-F9D426D40529}"/>
              </a:ext>
            </a:extLst>
          </p:cNvPr>
          <p:cNvPicPr>
            <a:picLocks noChangeAspect="1"/>
          </p:cNvPicPr>
          <p:nvPr/>
        </p:nvPicPr>
        <p:blipFill>
          <a:blip r:embed="rId2"/>
          <a:stretch>
            <a:fillRect/>
          </a:stretch>
        </p:blipFill>
        <p:spPr>
          <a:xfrm>
            <a:off x="6574134" y="157178"/>
            <a:ext cx="5103999" cy="2818777"/>
          </a:xfrm>
          <a:prstGeom prst="rect">
            <a:avLst/>
          </a:prstGeom>
        </p:spPr>
      </p:pic>
      <p:pic>
        <p:nvPicPr>
          <p:cNvPr id="7" name="Picture 6">
            <a:extLst>
              <a:ext uri="{FF2B5EF4-FFF2-40B4-BE49-F238E27FC236}">
                <a16:creationId xmlns:a16="http://schemas.microsoft.com/office/drawing/2014/main" id="{AC4C9360-70CB-4423-8A04-0F99185C0498}"/>
              </a:ext>
            </a:extLst>
          </p:cNvPr>
          <p:cNvPicPr>
            <a:picLocks noChangeAspect="1"/>
          </p:cNvPicPr>
          <p:nvPr/>
        </p:nvPicPr>
        <p:blipFill>
          <a:blip r:embed="rId3"/>
          <a:stretch>
            <a:fillRect/>
          </a:stretch>
        </p:blipFill>
        <p:spPr>
          <a:xfrm>
            <a:off x="5064812" y="3244402"/>
            <a:ext cx="5266533" cy="3349186"/>
          </a:xfrm>
          <a:prstGeom prst="rect">
            <a:avLst/>
          </a:prstGeom>
        </p:spPr>
      </p:pic>
      <p:pic>
        <p:nvPicPr>
          <p:cNvPr id="9" name="Picture 8">
            <a:extLst>
              <a:ext uri="{FF2B5EF4-FFF2-40B4-BE49-F238E27FC236}">
                <a16:creationId xmlns:a16="http://schemas.microsoft.com/office/drawing/2014/main" id="{DEE62464-EAEE-4564-B721-025FE886031E}"/>
              </a:ext>
            </a:extLst>
          </p:cNvPr>
          <p:cNvPicPr>
            <a:picLocks noChangeAspect="1"/>
          </p:cNvPicPr>
          <p:nvPr/>
        </p:nvPicPr>
        <p:blipFill>
          <a:blip r:embed="rId4"/>
          <a:stretch>
            <a:fillRect/>
          </a:stretch>
        </p:blipFill>
        <p:spPr>
          <a:xfrm>
            <a:off x="134471" y="293995"/>
            <a:ext cx="4840698" cy="2818776"/>
          </a:xfrm>
          <a:prstGeom prst="rect">
            <a:avLst/>
          </a:prstGeom>
        </p:spPr>
      </p:pic>
      <p:sp>
        <p:nvSpPr>
          <p:cNvPr id="10" name="TextBox 9">
            <a:extLst>
              <a:ext uri="{FF2B5EF4-FFF2-40B4-BE49-F238E27FC236}">
                <a16:creationId xmlns:a16="http://schemas.microsoft.com/office/drawing/2014/main" id="{F1805B56-2032-40D1-8789-24AB81D3A51D}"/>
              </a:ext>
            </a:extLst>
          </p:cNvPr>
          <p:cNvSpPr txBox="1"/>
          <p:nvPr/>
        </p:nvSpPr>
        <p:spPr>
          <a:xfrm>
            <a:off x="207586" y="3701683"/>
            <a:ext cx="4163078" cy="2308324"/>
          </a:xfrm>
          <a:prstGeom prst="rect">
            <a:avLst/>
          </a:prstGeom>
          <a:noFill/>
        </p:spPr>
        <p:txBody>
          <a:bodyPr wrap="square" rtlCol="0">
            <a:spAutoFit/>
          </a:bodyPr>
          <a:lstStyle/>
          <a:p>
            <a:r>
              <a:rPr lang="en-US" sz="3600" i="1" dirty="0">
                <a:solidFill>
                  <a:srgbClr val="008080"/>
                </a:solidFill>
              </a:rPr>
              <a:t>Are We are treating the same Symptoms just a different disease process ?</a:t>
            </a:r>
          </a:p>
        </p:txBody>
      </p:sp>
      <p:sp>
        <p:nvSpPr>
          <p:cNvPr id="11" name="Date Placeholder 10">
            <a:extLst>
              <a:ext uri="{FF2B5EF4-FFF2-40B4-BE49-F238E27FC236}">
                <a16:creationId xmlns:a16="http://schemas.microsoft.com/office/drawing/2014/main" id="{2F8A7233-AF07-4464-91AA-F7FC56C582D4}"/>
              </a:ext>
            </a:extLst>
          </p:cNvPr>
          <p:cNvSpPr>
            <a:spLocks noGrp="1"/>
          </p:cNvSpPr>
          <p:nvPr>
            <p:ph type="dt" sz="half" idx="10"/>
          </p:nvPr>
        </p:nvSpPr>
        <p:spPr/>
        <p:txBody>
          <a:bodyPr/>
          <a:lstStyle/>
          <a:p>
            <a:fld id="{FC608CF7-A0C4-4AA9-96B4-6AD83C469235}" type="datetime1">
              <a:rPr lang="en-US" smtClean="0"/>
              <a:t>4/8/2022</a:t>
            </a:fld>
            <a:endParaRPr lang="en-US"/>
          </a:p>
        </p:txBody>
      </p:sp>
      <p:sp>
        <p:nvSpPr>
          <p:cNvPr id="12" name="Slide Number Placeholder 11">
            <a:extLst>
              <a:ext uri="{FF2B5EF4-FFF2-40B4-BE49-F238E27FC236}">
                <a16:creationId xmlns:a16="http://schemas.microsoft.com/office/drawing/2014/main" id="{AC330289-433A-4DDE-9F8E-460FA16EC1ED}"/>
              </a:ext>
            </a:extLst>
          </p:cNvPr>
          <p:cNvSpPr>
            <a:spLocks noGrp="1"/>
          </p:cNvSpPr>
          <p:nvPr>
            <p:ph type="sldNum" sz="quarter" idx="12"/>
          </p:nvPr>
        </p:nvSpPr>
        <p:spPr/>
        <p:txBody>
          <a:bodyPr/>
          <a:lstStyle/>
          <a:p>
            <a:fld id="{6936BA0D-41C5-4810-93A6-DC58350A903A}" type="slidenum">
              <a:rPr lang="en-US" smtClean="0"/>
              <a:t>6</a:t>
            </a:fld>
            <a:endParaRPr lang="en-US"/>
          </a:p>
        </p:txBody>
      </p:sp>
    </p:spTree>
    <p:extLst>
      <p:ext uri="{BB962C8B-B14F-4D97-AF65-F5344CB8AC3E}">
        <p14:creationId xmlns:p14="http://schemas.microsoft.com/office/powerpoint/2010/main" val="3263804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83A48-8879-4358-885E-55BB2F90E979}"/>
              </a:ext>
            </a:extLst>
          </p:cNvPr>
          <p:cNvSpPr>
            <a:spLocks noGrp="1"/>
          </p:cNvSpPr>
          <p:nvPr>
            <p:ph type="title"/>
          </p:nvPr>
        </p:nvSpPr>
        <p:spPr>
          <a:xfrm>
            <a:off x="158691" y="298013"/>
            <a:ext cx="10515600" cy="1325563"/>
          </a:xfrm>
        </p:spPr>
        <p:txBody>
          <a:bodyPr/>
          <a:lstStyle/>
          <a:p>
            <a:r>
              <a:rPr lang="en-US" dirty="0"/>
              <a:t>Dual Diagnosis Defined</a:t>
            </a:r>
          </a:p>
        </p:txBody>
      </p:sp>
      <p:sp>
        <p:nvSpPr>
          <p:cNvPr id="3" name="Content Placeholder 2">
            <a:extLst>
              <a:ext uri="{FF2B5EF4-FFF2-40B4-BE49-F238E27FC236}">
                <a16:creationId xmlns:a16="http://schemas.microsoft.com/office/drawing/2014/main" id="{8FC8FBED-82EA-4BE2-B818-FEBBE371B3BB}"/>
              </a:ext>
            </a:extLst>
          </p:cNvPr>
          <p:cNvSpPr>
            <a:spLocks noGrp="1"/>
          </p:cNvSpPr>
          <p:nvPr>
            <p:ph idx="1"/>
          </p:nvPr>
        </p:nvSpPr>
        <p:spPr>
          <a:xfrm>
            <a:off x="838200" y="1325461"/>
            <a:ext cx="10515600" cy="4851502"/>
          </a:xfrm>
        </p:spPr>
        <p:txBody>
          <a:bodyPr/>
          <a:lstStyle/>
          <a:p>
            <a:r>
              <a:rPr lang="en-US" dirty="0"/>
              <a:t>When a patient presents with </a:t>
            </a:r>
            <a:r>
              <a:rPr lang="en-US" b="1" dirty="0">
                <a:solidFill>
                  <a:schemeClr val="accent1"/>
                </a:solidFill>
              </a:rPr>
              <a:t>symptoms of both a substance abuse disorder and a mental health disorder,</a:t>
            </a:r>
            <a:r>
              <a:rPr lang="en-US" dirty="0"/>
              <a:t> they are living with a Dual Diagnosis. </a:t>
            </a:r>
          </a:p>
          <a:p>
            <a:r>
              <a:rPr lang="en-US" dirty="0"/>
              <a:t>The pair of issues can be comprised of any combination (e.g., alcoholism and depression, painkiller dependence and anxiety disorder, marijuana addiction and bipolar disorder, etc.) and in </a:t>
            </a:r>
            <a:r>
              <a:rPr lang="en-US" dirty="0">
                <a:solidFill>
                  <a:schemeClr val="accent1"/>
                </a:solidFill>
              </a:rPr>
              <a:t>most cases, the symptoms and issues related to one can worsen the issues of the other.</a:t>
            </a:r>
          </a:p>
        </p:txBody>
      </p:sp>
      <p:pic>
        <p:nvPicPr>
          <p:cNvPr id="4" name="Picture 3">
            <a:extLst>
              <a:ext uri="{FF2B5EF4-FFF2-40B4-BE49-F238E27FC236}">
                <a16:creationId xmlns:a16="http://schemas.microsoft.com/office/drawing/2014/main" id="{EBE70330-C001-4607-A441-36BA25D4CE54}"/>
              </a:ext>
            </a:extLst>
          </p:cNvPr>
          <p:cNvPicPr>
            <a:picLocks noChangeAspect="1"/>
          </p:cNvPicPr>
          <p:nvPr/>
        </p:nvPicPr>
        <p:blipFill>
          <a:blip r:embed="rId2"/>
          <a:stretch>
            <a:fillRect/>
          </a:stretch>
        </p:blipFill>
        <p:spPr>
          <a:xfrm>
            <a:off x="3294864" y="4400620"/>
            <a:ext cx="4280396" cy="2260150"/>
          </a:xfrm>
          <a:prstGeom prst="rect">
            <a:avLst/>
          </a:prstGeom>
        </p:spPr>
      </p:pic>
      <p:sp>
        <p:nvSpPr>
          <p:cNvPr id="5" name="Date Placeholder 4">
            <a:extLst>
              <a:ext uri="{FF2B5EF4-FFF2-40B4-BE49-F238E27FC236}">
                <a16:creationId xmlns:a16="http://schemas.microsoft.com/office/drawing/2014/main" id="{A0FAB8A4-D6CF-46F0-8ABE-6EBACE37850F}"/>
              </a:ext>
            </a:extLst>
          </p:cNvPr>
          <p:cNvSpPr>
            <a:spLocks noGrp="1"/>
          </p:cNvSpPr>
          <p:nvPr>
            <p:ph type="dt" sz="half" idx="10"/>
          </p:nvPr>
        </p:nvSpPr>
        <p:spPr/>
        <p:txBody>
          <a:bodyPr/>
          <a:lstStyle/>
          <a:p>
            <a:fld id="{0B7D6682-D9E9-4F14-9F29-630BADCAFAA3}" type="datetime1">
              <a:rPr lang="en-US" smtClean="0"/>
              <a:t>4/8/2022</a:t>
            </a:fld>
            <a:endParaRPr lang="en-US"/>
          </a:p>
        </p:txBody>
      </p:sp>
      <p:sp>
        <p:nvSpPr>
          <p:cNvPr id="6" name="Slide Number Placeholder 5">
            <a:extLst>
              <a:ext uri="{FF2B5EF4-FFF2-40B4-BE49-F238E27FC236}">
                <a16:creationId xmlns:a16="http://schemas.microsoft.com/office/drawing/2014/main" id="{2AC198DC-12CD-4CD0-BA8E-8124A7A7E8B2}"/>
              </a:ext>
            </a:extLst>
          </p:cNvPr>
          <p:cNvSpPr>
            <a:spLocks noGrp="1"/>
          </p:cNvSpPr>
          <p:nvPr>
            <p:ph type="sldNum" sz="quarter" idx="12"/>
          </p:nvPr>
        </p:nvSpPr>
        <p:spPr/>
        <p:txBody>
          <a:bodyPr/>
          <a:lstStyle/>
          <a:p>
            <a:fld id="{6936BA0D-41C5-4810-93A6-DC58350A903A}" type="slidenum">
              <a:rPr lang="en-US" smtClean="0"/>
              <a:t>7</a:t>
            </a:fld>
            <a:endParaRPr lang="en-US"/>
          </a:p>
        </p:txBody>
      </p:sp>
    </p:spTree>
    <p:extLst>
      <p:ext uri="{BB962C8B-B14F-4D97-AF65-F5344CB8AC3E}">
        <p14:creationId xmlns:p14="http://schemas.microsoft.com/office/powerpoint/2010/main" val="1634982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15F79-21AE-4EB0-A352-B09507CD4DB9}"/>
              </a:ext>
            </a:extLst>
          </p:cNvPr>
          <p:cNvSpPr>
            <a:spLocks noGrp="1"/>
          </p:cNvSpPr>
          <p:nvPr>
            <p:ph type="title"/>
          </p:nvPr>
        </p:nvSpPr>
        <p:spPr/>
        <p:txBody>
          <a:bodyPr/>
          <a:lstStyle/>
          <a:p>
            <a:r>
              <a:rPr lang="en-US" dirty="0"/>
              <a:t>DualDiagnosis.org Statistics</a:t>
            </a:r>
          </a:p>
        </p:txBody>
      </p:sp>
      <p:sp>
        <p:nvSpPr>
          <p:cNvPr id="3" name="Content Placeholder 2">
            <a:extLst>
              <a:ext uri="{FF2B5EF4-FFF2-40B4-BE49-F238E27FC236}">
                <a16:creationId xmlns:a16="http://schemas.microsoft.com/office/drawing/2014/main" id="{4428D246-68A5-4170-A857-48310F567F9B}"/>
              </a:ext>
            </a:extLst>
          </p:cNvPr>
          <p:cNvSpPr>
            <a:spLocks noGrp="1"/>
          </p:cNvSpPr>
          <p:nvPr>
            <p:ph idx="1"/>
          </p:nvPr>
        </p:nvSpPr>
        <p:spPr/>
        <p:txBody>
          <a:bodyPr>
            <a:normAutofit fontScale="85000" lnSpcReduction="20000"/>
          </a:bodyPr>
          <a:lstStyle/>
          <a:p>
            <a:r>
              <a:rPr lang="en-US" dirty="0"/>
              <a:t>Estimated about 17.5 million Americans over the age of 18 (or 8 percent of the adult population) had a serious mental health disorder in the past year. Of these, about 4 million people also struggled with a co-occurring drug or alcohol dependency.</a:t>
            </a:r>
          </a:p>
          <a:p>
            <a:r>
              <a:rPr lang="en-US" dirty="0">
                <a:solidFill>
                  <a:schemeClr val="accent1"/>
                </a:solidFill>
              </a:rPr>
              <a:t>That’s 22% of those 17.5 million have a Dual Diagnosis</a:t>
            </a:r>
          </a:p>
          <a:p>
            <a:r>
              <a:rPr lang="en-US" dirty="0"/>
              <a:t>In the span of six years, the percentage of patients in drug rehab also diagnosed with a co-occurring mental health disorder increased from 12 percent to 16 percent.</a:t>
            </a:r>
          </a:p>
          <a:p>
            <a:r>
              <a:rPr lang="en-US" dirty="0"/>
              <a:t>Alcohol is the primary substance of abuse for 45 percent of Dual Diagnosis patients and 38 percent of all other substance-abusing patients</a:t>
            </a:r>
          </a:p>
          <a:p>
            <a:r>
              <a:rPr lang="en-US" dirty="0"/>
              <a:t>Age of 18 and 25 years old </a:t>
            </a:r>
          </a:p>
          <a:p>
            <a:pPr lvl="1"/>
            <a:r>
              <a:rPr lang="en-US" dirty="0"/>
              <a:t>More than 38 % of Dual Diagnosis </a:t>
            </a:r>
          </a:p>
          <a:p>
            <a:pPr lvl="1"/>
            <a:r>
              <a:rPr lang="en-US" dirty="0"/>
              <a:t>17% percent of patients diagnosed with only a mental health disorder</a:t>
            </a:r>
          </a:p>
        </p:txBody>
      </p:sp>
      <p:sp>
        <p:nvSpPr>
          <p:cNvPr id="4" name="Date Placeholder 3">
            <a:extLst>
              <a:ext uri="{FF2B5EF4-FFF2-40B4-BE49-F238E27FC236}">
                <a16:creationId xmlns:a16="http://schemas.microsoft.com/office/drawing/2014/main" id="{C897E5F8-E99D-41A4-BA83-FE64DD5D748F}"/>
              </a:ext>
            </a:extLst>
          </p:cNvPr>
          <p:cNvSpPr>
            <a:spLocks noGrp="1"/>
          </p:cNvSpPr>
          <p:nvPr>
            <p:ph type="dt" sz="half" idx="10"/>
          </p:nvPr>
        </p:nvSpPr>
        <p:spPr/>
        <p:txBody>
          <a:bodyPr/>
          <a:lstStyle/>
          <a:p>
            <a:fld id="{C70CC2CD-9428-4D34-92B6-AF7CF3B9F867}" type="datetime1">
              <a:rPr lang="en-US" smtClean="0"/>
              <a:t>4/8/2022</a:t>
            </a:fld>
            <a:endParaRPr lang="en-US"/>
          </a:p>
        </p:txBody>
      </p:sp>
      <p:sp>
        <p:nvSpPr>
          <p:cNvPr id="5" name="Slide Number Placeholder 4">
            <a:extLst>
              <a:ext uri="{FF2B5EF4-FFF2-40B4-BE49-F238E27FC236}">
                <a16:creationId xmlns:a16="http://schemas.microsoft.com/office/drawing/2014/main" id="{A82EA91A-7184-48DE-83CE-C8093E945C8B}"/>
              </a:ext>
            </a:extLst>
          </p:cNvPr>
          <p:cNvSpPr>
            <a:spLocks noGrp="1"/>
          </p:cNvSpPr>
          <p:nvPr>
            <p:ph type="sldNum" sz="quarter" idx="12"/>
          </p:nvPr>
        </p:nvSpPr>
        <p:spPr/>
        <p:txBody>
          <a:bodyPr/>
          <a:lstStyle/>
          <a:p>
            <a:fld id="{6936BA0D-41C5-4810-93A6-DC58350A903A}" type="slidenum">
              <a:rPr lang="en-US" smtClean="0"/>
              <a:t>8</a:t>
            </a:fld>
            <a:endParaRPr lang="en-US"/>
          </a:p>
        </p:txBody>
      </p:sp>
    </p:spTree>
    <p:extLst>
      <p:ext uri="{BB962C8B-B14F-4D97-AF65-F5344CB8AC3E}">
        <p14:creationId xmlns:p14="http://schemas.microsoft.com/office/powerpoint/2010/main" val="645491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B24B8-0542-41D7-B058-349D4879E19B}"/>
              </a:ext>
            </a:extLst>
          </p:cNvPr>
          <p:cNvSpPr>
            <a:spLocks noGrp="1"/>
          </p:cNvSpPr>
          <p:nvPr>
            <p:ph type="title"/>
          </p:nvPr>
        </p:nvSpPr>
        <p:spPr>
          <a:xfrm>
            <a:off x="554619" y="365125"/>
            <a:ext cx="5541382" cy="1325563"/>
          </a:xfrm>
        </p:spPr>
        <p:txBody>
          <a:bodyPr>
            <a:normAutofit/>
          </a:bodyPr>
          <a:lstStyle/>
          <a:p>
            <a:r>
              <a:rPr lang="en-US" dirty="0"/>
              <a:t>Its Everywhere</a:t>
            </a:r>
            <a:br>
              <a:rPr lang="en-US" dirty="0"/>
            </a:br>
            <a:r>
              <a:rPr lang="en-US" sz="3600" dirty="0"/>
              <a:t>But no one really knows stats</a:t>
            </a:r>
            <a:endParaRPr lang="en-US" dirty="0"/>
          </a:p>
        </p:txBody>
      </p:sp>
      <p:pic>
        <p:nvPicPr>
          <p:cNvPr id="7" name="Content Placeholder 6">
            <a:extLst>
              <a:ext uri="{FF2B5EF4-FFF2-40B4-BE49-F238E27FC236}">
                <a16:creationId xmlns:a16="http://schemas.microsoft.com/office/drawing/2014/main" id="{1A4FA58E-BE0C-470A-ACB2-8C0F3EE71E69}"/>
              </a:ext>
            </a:extLst>
          </p:cNvPr>
          <p:cNvPicPr>
            <a:picLocks noGrp="1" noChangeAspect="1"/>
          </p:cNvPicPr>
          <p:nvPr>
            <p:ph sz="half" idx="2"/>
          </p:nvPr>
        </p:nvPicPr>
        <p:blipFill>
          <a:blip r:embed="rId2"/>
          <a:stretch>
            <a:fillRect/>
          </a:stretch>
        </p:blipFill>
        <p:spPr>
          <a:xfrm>
            <a:off x="621731" y="1577130"/>
            <a:ext cx="4915745" cy="4915745"/>
          </a:xfrm>
          <a:prstGeom prst="rect">
            <a:avLst/>
          </a:prstGeom>
        </p:spPr>
      </p:pic>
      <p:pic>
        <p:nvPicPr>
          <p:cNvPr id="8" name="Content Placeholder 7">
            <a:extLst>
              <a:ext uri="{FF2B5EF4-FFF2-40B4-BE49-F238E27FC236}">
                <a16:creationId xmlns:a16="http://schemas.microsoft.com/office/drawing/2014/main" id="{0BBA1BF2-6449-4E08-9360-787752D8D1E9}"/>
              </a:ext>
            </a:extLst>
          </p:cNvPr>
          <p:cNvPicPr>
            <a:picLocks noGrp="1" noChangeAspect="1"/>
          </p:cNvPicPr>
          <p:nvPr>
            <p:ph sz="quarter" idx="4"/>
          </p:nvPr>
        </p:nvPicPr>
        <p:blipFill>
          <a:blip r:embed="rId3"/>
          <a:stretch>
            <a:fillRect/>
          </a:stretch>
        </p:blipFill>
        <p:spPr>
          <a:xfrm>
            <a:off x="6226776" y="365125"/>
            <a:ext cx="5173863" cy="5816150"/>
          </a:xfrm>
          <a:prstGeom prst="rect">
            <a:avLst/>
          </a:prstGeom>
        </p:spPr>
      </p:pic>
      <p:sp>
        <p:nvSpPr>
          <p:cNvPr id="9" name="TextBox 8">
            <a:extLst>
              <a:ext uri="{FF2B5EF4-FFF2-40B4-BE49-F238E27FC236}">
                <a16:creationId xmlns:a16="http://schemas.microsoft.com/office/drawing/2014/main" id="{E646C3A8-3F98-4A79-B22B-3D3A93A9DCC7}"/>
              </a:ext>
            </a:extLst>
          </p:cNvPr>
          <p:cNvSpPr txBox="1"/>
          <p:nvPr/>
        </p:nvSpPr>
        <p:spPr>
          <a:xfrm>
            <a:off x="3664592" y="5938243"/>
            <a:ext cx="1350627" cy="369332"/>
          </a:xfrm>
          <a:prstGeom prst="rect">
            <a:avLst/>
          </a:prstGeom>
          <a:noFill/>
        </p:spPr>
        <p:txBody>
          <a:bodyPr wrap="square" rtlCol="0">
            <a:spAutoFit/>
          </a:bodyPr>
          <a:lstStyle/>
          <a:p>
            <a:r>
              <a:rPr lang="en-US" dirty="0"/>
              <a:t>NAMI 2018</a:t>
            </a:r>
          </a:p>
        </p:txBody>
      </p:sp>
      <p:sp>
        <p:nvSpPr>
          <p:cNvPr id="3" name="Date Placeholder 2">
            <a:extLst>
              <a:ext uri="{FF2B5EF4-FFF2-40B4-BE49-F238E27FC236}">
                <a16:creationId xmlns:a16="http://schemas.microsoft.com/office/drawing/2014/main" id="{D9485018-47D4-4F42-82CF-214B88F8CC51}"/>
              </a:ext>
            </a:extLst>
          </p:cNvPr>
          <p:cNvSpPr>
            <a:spLocks noGrp="1"/>
          </p:cNvSpPr>
          <p:nvPr>
            <p:ph type="dt" sz="half" idx="10"/>
          </p:nvPr>
        </p:nvSpPr>
        <p:spPr/>
        <p:txBody>
          <a:bodyPr/>
          <a:lstStyle/>
          <a:p>
            <a:fld id="{41A0EF73-7BAA-41ED-86E7-6EF6EB7D050F}" type="datetime1">
              <a:rPr lang="en-US" smtClean="0"/>
              <a:t>4/8/2022</a:t>
            </a:fld>
            <a:endParaRPr lang="en-US"/>
          </a:p>
        </p:txBody>
      </p:sp>
      <p:sp>
        <p:nvSpPr>
          <p:cNvPr id="4" name="Slide Number Placeholder 3">
            <a:extLst>
              <a:ext uri="{FF2B5EF4-FFF2-40B4-BE49-F238E27FC236}">
                <a16:creationId xmlns:a16="http://schemas.microsoft.com/office/drawing/2014/main" id="{48618873-28B9-40F4-BA04-2C33389A868E}"/>
              </a:ext>
            </a:extLst>
          </p:cNvPr>
          <p:cNvSpPr>
            <a:spLocks noGrp="1"/>
          </p:cNvSpPr>
          <p:nvPr>
            <p:ph type="sldNum" sz="quarter" idx="12"/>
          </p:nvPr>
        </p:nvSpPr>
        <p:spPr/>
        <p:txBody>
          <a:bodyPr/>
          <a:lstStyle/>
          <a:p>
            <a:fld id="{6936BA0D-41C5-4810-93A6-DC58350A903A}" type="slidenum">
              <a:rPr lang="en-US" smtClean="0"/>
              <a:t>9</a:t>
            </a:fld>
            <a:endParaRPr lang="en-US"/>
          </a:p>
        </p:txBody>
      </p:sp>
    </p:spTree>
    <p:extLst>
      <p:ext uri="{BB962C8B-B14F-4D97-AF65-F5344CB8AC3E}">
        <p14:creationId xmlns:p14="http://schemas.microsoft.com/office/powerpoint/2010/main" val="21770302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882</TotalTime>
  <Words>3414</Words>
  <Application>Microsoft Office PowerPoint</Application>
  <PresentationFormat>Widescreen</PresentationFormat>
  <Paragraphs>532</Paragraphs>
  <Slides>49</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49</vt:i4>
      </vt:variant>
    </vt:vector>
  </HeadingPairs>
  <TitlesOfParts>
    <vt:vector size="59" baseType="lpstr">
      <vt:lpstr>AmericanTypewriter Cn</vt:lpstr>
      <vt:lpstr>Arial</vt:lpstr>
      <vt:lpstr>Arial Narrow</vt:lpstr>
      <vt:lpstr>Arial-BoldMT</vt:lpstr>
      <vt:lpstr>ArialMT</vt:lpstr>
      <vt:lpstr>Avenir LT Std 55 Roman</vt:lpstr>
      <vt:lpstr>Calibri</vt:lpstr>
      <vt:lpstr>Calibri Light</vt:lpstr>
      <vt:lpstr>Times</vt:lpstr>
      <vt:lpstr>Office Theme</vt:lpstr>
      <vt:lpstr>DDX </vt:lpstr>
      <vt:lpstr>Objectives of this Training   </vt:lpstr>
      <vt:lpstr>What is a Collaborative  Multidisciplinary Team Approach</vt:lpstr>
      <vt:lpstr>Collaborative  Multidisciplinary Team Approach   </vt:lpstr>
      <vt:lpstr>PowerPoint Presentation</vt:lpstr>
      <vt:lpstr>PowerPoint Presentation</vt:lpstr>
      <vt:lpstr>Dual Diagnosis Defined</vt:lpstr>
      <vt:lpstr>DualDiagnosis.org Statistics</vt:lpstr>
      <vt:lpstr>Its Everywhere But no one really knows stats</vt:lpstr>
      <vt:lpstr>Info on web can be confusing </vt:lpstr>
      <vt:lpstr>Definition of addiction</vt:lpstr>
      <vt:lpstr>ASAM (American Society of Addiction Medicine)</vt:lpstr>
      <vt:lpstr>Definition of a Disease</vt:lpstr>
      <vt:lpstr>Disease? Generally accepted now that Addiction IS a disease.   One simple reason? Humans are Unable to override Neurology and Metabolism through cognitive  choice or execution of Will Power</vt:lpstr>
      <vt:lpstr>Addiction as a Disease of Reward Pathway</vt:lpstr>
      <vt:lpstr>Addiction as a Disease of Reward Pathway</vt:lpstr>
      <vt:lpstr>PowerPoint Presentation</vt:lpstr>
      <vt:lpstr>Basic Effects  Its all about the body and the brain  When you are looking for effects, we don’t ask about specific behavior because that varies.   Ex:Cocaine addiction isn’t identified by “did you pawn your children’s toys at Christmas, but those of us with some experience understand that behavior generally is associated with Crack addiction, but not always and not exclusive.  But when heart is racing, mind is racing, high energy, runny nose, elevated mood is present, then we know its Stimulants. </vt:lpstr>
      <vt:lpstr>PowerPoint Presentation</vt:lpstr>
      <vt:lpstr>Opiates</vt:lpstr>
      <vt:lpstr>PowerPoint Presentation</vt:lpstr>
      <vt:lpstr>Diagnosis Criteria  </vt:lpstr>
      <vt:lpstr>SUD Diagnosis</vt:lpstr>
      <vt:lpstr>What and when to Treat??</vt:lpstr>
      <vt:lpstr>When and how to treat</vt:lpstr>
      <vt:lpstr>PowerPoint Presentation</vt:lpstr>
      <vt:lpstr>PowerPoint Presentation</vt:lpstr>
      <vt:lpstr>Methamphetamines and Stimulants  Includes (Adderall &amp; other Uppers)</vt:lpstr>
      <vt:lpstr>General BiPolar Symptoms</vt:lpstr>
      <vt:lpstr>PowerPoint Presentation</vt:lpstr>
      <vt:lpstr>Methamphetamine Withdrawal</vt:lpstr>
      <vt:lpstr>Depression symptoms (DSM V)</vt:lpstr>
      <vt:lpstr>Alcohol  (almost always present with drug use) </vt:lpstr>
      <vt:lpstr>Bipolar (DSM V)</vt:lpstr>
      <vt:lpstr>PowerPoint Presentation</vt:lpstr>
      <vt:lpstr>BiPolar Types Criteria in General </vt:lpstr>
      <vt:lpstr>Anxiety (DSM V)</vt:lpstr>
      <vt:lpstr>PowerPoint Presentation</vt:lpstr>
      <vt:lpstr>Generalized Anxiety Disorder (GAD)</vt:lpstr>
      <vt:lpstr>How Anxiety Feels</vt:lpstr>
      <vt:lpstr>PTSD Criteria</vt:lpstr>
      <vt:lpstr>PTSD Criteria </vt:lpstr>
      <vt:lpstr>Pandemic and Anxiety </vt:lpstr>
      <vt:lpstr>Alcohol Sales:  April 2020 compared to the prior 3-year April average (i.e., average of April 2017, 2018, and 2019) in states with data available as of March 4, 2021. (https://pubs.niaaa.nih.gov/publications/surveillance-covid-19/COVSALES.htm)</vt:lpstr>
      <vt:lpstr>Scary  Variables  </vt:lpstr>
      <vt:lpstr>More Stats Since  COVID-19 (NAMI) </vt:lpstr>
      <vt:lpstr>What are the Set Levels of Care per ASAM / TDI / JC / State ?   A person enters Treatment based on Diagnosis  Then  matched to the Level of care…often questioned due to different information, or difficult to determine accuracy due to self report</vt:lpstr>
      <vt:lpstr>ASAM and Levels of Care</vt:lpstr>
      <vt:lpstr>Thank you for opportunity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DDX</dc:title>
  <dc:creator>Kim Arrington</dc:creator>
  <cp:lastModifiedBy>Kim Arrington</cp:lastModifiedBy>
  <cp:revision>73</cp:revision>
  <cp:lastPrinted>2021-05-06T15:07:16Z</cp:lastPrinted>
  <dcterms:created xsi:type="dcterms:W3CDTF">2021-05-03T22:22:37Z</dcterms:created>
  <dcterms:modified xsi:type="dcterms:W3CDTF">2022-04-08T21:21:16Z</dcterms:modified>
</cp:coreProperties>
</file>